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s/slide4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2.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6.xml" ContentType="application/vnd.openxmlformats-officedocument.presentationml.slide+xml"/>
  <Override PartName="/ppt/slides/slide9.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8" r:id="rId12"/>
    <p:sldId id="269" r:id="rId13"/>
    <p:sldId id="267" r:id="rId14"/>
    <p:sldId id="272" r:id="rId15"/>
    <p:sldId id="270" r:id="rId16"/>
    <p:sldId id="271" r:id="rId17"/>
    <p:sldId id="273" r:id="rId18"/>
    <p:sldId id="274" r:id="rId19"/>
    <p:sldId id="275" r:id="rId20"/>
    <p:sldId id="276" r:id="rId21"/>
    <p:sldId id="304" r:id="rId22"/>
    <p:sldId id="305" r:id="rId23"/>
    <p:sldId id="283" r:id="rId24"/>
    <p:sldId id="277" r:id="rId25"/>
    <p:sldId id="278" r:id="rId26"/>
    <p:sldId id="280" r:id="rId27"/>
    <p:sldId id="296" r:id="rId28"/>
    <p:sldId id="281" r:id="rId29"/>
    <p:sldId id="284" r:id="rId30"/>
    <p:sldId id="285" r:id="rId31"/>
    <p:sldId id="286" r:id="rId32"/>
    <p:sldId id="287" r:id="rId33"/>
    <p:sldId id="282" r:id="rId34"/>
    <p:sldId id="288" r:id="rId35"/>
    <p:sldId id="289" r:id="rId36"/>
    <p:sldId id="290" r:id="rId37"/>
    <p:sldId id="292" r:id="rId38"/>
    <p:sldId id="294" r:id="rId39"/>
    <p:sldId id="295" r:id="rId40"/>
    <p:sldId id="297" r:id="rId41"/>
    <p:sldId id="298" r:id="rId42"/>
    <p:sldId id="299" r:id="rId43"/>
    <p:sldId id="300" r:id="rId44"/>
    <p:sldId id="301" r:id="rId45"/>
    <p:sldId id="302" r:id="rId46"/>
    <p:sldId id="293" r:id="rId47"/>
    <p:sldId id="30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6" autoAdjust="0"/>
    <p:restoredTop sz="94660"/>
  </p:normalViewPr>
  <p:slideViewPr>
    <p:cSldViewPr snapToGrid="0">
      <p:cViewPr varScale="1">
        <p:scale>
          <a:sx n="73" d="100"/>
          <a:sy n="73" d="100"/>
        </p:scale>
        <p:origin x="48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55"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ustomXml" Target="../customXml/item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EF432BB-D364-469D-8347-361A7E7BB8CA}"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50918-3986-4663-BDBC-A5B4C34753D5}" type="slidenum">
              <a:rPr lang="en-US" smtClean="0"/>
              <a:t>‹#›</a:t>
            </a:fld>
            <a:endParaRPr lang="en-US"/>
          </a:p>
        </p:txBody>
      </p:sp>
    </p:spTree>
    <p:extLst>
      <p:ext uri="{BB962C8B-B14F-4D97-AF65-F5344CB8AC3E}">
        <p14:creationId xmlns:p14="http://schemas.microsoft.com/office/powerpoint/2010/main" val="4045862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F432BB-D364-469D-8347-361A7E7BB8CA}"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50918-3986-4663-BDBC-A5B4C34753D5}" type="slidenum">
              <a:rPr lang="en-US" smtClean="0"/>
              <a:t>‹#›</a:t>
            </a:fld>
            <a:endParaRPr lang="en-US"/>
          </a:p>
        </p:txBody>
      </p:sp>
    </p:spTree>
    <p:extLst>
      <p:ext uri="{BB962C8B-B14F-4D97-AF65-F5344CB8AC3E}">
        <p14:creationId xmlns:p14="http://schemas.microsoft.com/office/powerpoint/2010/main" val="1333786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F432BB-D364-469D-8347-361A7E7BB8CA}"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50918-3986-4663-BDBC-A5B4C34753D5}" type="slidenum">
              <a:rPr lang="en-US" smtClean="0"/>
              <a:t>‹#›</a:t>
            </a:fld>
            <a:endParaRPr lang="en-US"/>
          </a:p>
        </p:txBody>
      </p:sp>
    </p:spTree>
    <p:extLst>
      <p:ext uri="{BB962C8B-B14F-4D97-AF65-F5344CB8AC3E}">
        <p14:creationId xmlns:p14="http://schemas.microsoft.com/office/powerpoint/2010/main" val="2569097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F432BB-D364-469D-8347-361A7E7BB8CA}"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50918-3986-4663-BDBC-A5B4C34753D5}" type="slidenum">
              <a:rPr lang="en-US" smtClean="0"/>
              <a:t>‹#›</a:t>
            </a:fld>
            <a:endParaRPr lang="en-US"/>
          </a:p>
        </p:txBody>
      </p:sp>
    </p:spTree>
    <p:extLst>
      <p:ext uri="{BB962C8B-B14F-4D97-AF65-F5344CB8AC3E}">
        <p14:creationId xmlns:p14="http://schemas.microsoft.com/office/powerpoint/2010/main" val="2190248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F432BB-D364-469D-8347-361A7E7BB8CA}"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50918-3986-4663-BDBC-A5B4C34753D5}" type="slidenum">
              <a:rPr lang="en-US" smtClean="0"/>
              <a:t>‹#›</a:t>
            </a:fld>
            <a:endParaRPr lang="en-US"/>
          </a:p>
        </p:txBody>
      </p:sp>
    </p:spTree>
    <p:extLst>
      <p:ext uri="{BB962C8B-B14F-4D97-AF65-F5344CB8AC3E}">
        <p14:creationId xmlns:p14="http://schemas.microsoft.com/office/powerpoint/2010/main" val="2016972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EF432BB-D364-469D-8347-361A7E7BB8CA}" type="datetimeFigureOut">
              <a:rPr lang="en-US" smtClean="0"/>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50918-3986-4663-BDBC-A5B4C34753D5}" type="slidenum">
              <a:rPr lang="en-US" smtClean="0"/>
              <a:t>‹#›</a:t>
            </a:fld>
            <a:endParaRPr lang="en-US"/>
          </a:p>
        </p:txBody>
      </p:sp>
    </p:spTree>
    <p:extLst>
      <p:ext uri="{BB962C8B-B14F-4D97-AF65-F5344CB8AC3E}">
        <p14:creationId xmlns:p14="http://schemas.microsoft.com/office/powerpoint/2010/main" val="3966103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EF432BB-D364-469D-8347-361A7E7BB8CA}" type="datetimeFigureOut">
              <a:rPr lang="en-US" smtClean="0"/>
              <a:t>5/31/2021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650918-3986-4663-BDBC-A5B4C34753D5}" type="slidenum">
              <a:rPr lang="en-US" smtClean="0"/>
              <a:t>‹#›</a:t>
            </a:fld>
            <a:endParaRPr lang="en-US"/>
          </a:p>
        </p:txBody>
      </p:sp>
    </p:spTree>
    <p:extLst>
      <p:ext uri="{BB962C8B-B14F-4D97-AF65-F5344CB8AC3E}">
        <p14:creationId xmlns:p14="http://schemas.microsoft.com/office/powerpoint/2010/main" val="1751890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EF432BB-D364-469D-8347-361A7E7BB8CA}" type="datetimeFigureOut">
              <a:rPr lang="en-US" smtClean="0"/>
              <a:t>5/31/2021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650918-3986-4663-BDBC-A5B4C34753D5}" type="slidenum">
              <a:rPr lang="en-US" smtClean="0"/>
              <a:t>‹#›</a:t>
            </a:fld>
            <a:endParaRPr lang="en-US"/>
          </a:p>
        </p:txBody>
      </p:sp>
    </p:spTree>
    <p:extLst>
      <p:ext uri="{BB962C8B-B14F-4D97-AF65-F5344CB8AC3E}">
        <p14:creationId xmlns:p14="http://schemas.microsoft.com/office/powerpoint/2010/main" val="3414926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F432BB-D364-469D-8347-361A7E7BB8CA}" type="datetimeFigureOut">
              <a:rPr lang="en-US" smtClean="0"/>
              <a:t>5/31/2021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650918-3986-4663-BDBC-A5B4C34753D5}" type="slidenum">
              <a:rPr lang="en-US" smtClean="0"/>
              <a:t>‹#›</a:t>
            </a:fld>
            <a:endParaRPr lang="en-US"/>
          </a:p>
        </p:txBody>
      </p:sp>
    </p:spTree>
    <p:extLst>
      <p:ext uri="{BB962C8B-B14F-4D97-AF65-F5344CB8AC3E}">
        <p14:creationId xmlns:p14="http://schemas.microsoft.com/office/powerpoint/2010/main" val="1780708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F432BB-D364-469D-8347-361A7E7BB8CA}" type="datetimeFigureOut">
              <a:rPr lang="en-US" smtClean="0"/>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50918-3986-4663-BDBC-A5B4C34753D5}" type="slidenum">
              <a:rPr lang="en-US" smtClean="0"/>
              <a:t>‹#›</a:t>
            </a:fld>
            <a:endParaRPr lang="en-US"/>
          </a:p>
        </p:txBody>
      </p:sp>
    </p:spTree>
    <p:extLst>
      <p:ext uri="{BB962C8B-B14F-4D97-AF65-F5344CB8AC3E}">
        <p14:creationId xmlns:p14="http://schemas.microsoft.com/office/powerpoint/2010/main" val="1366195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F432BB-D364-469D-8347-361A7E7BB8CA}" type="datetimeFigureOut">
              <a:rPr lang="en-US" smtClean="0"/>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50918-3986-4663-BDBC-A5B4C34753D5}" type="slidenum">
              <a:rPr lang="en-US" smtClean="0"/>
              <a:t>‹#›</a:t>
            </a:fld>
            <a:endParaRPr lang="en-US"/>
          </a:p>
        </p:txBody>
      </p:sp>
    </p:spTree>
    <p:extLst>
      <p:ext uri="{BB962C8B-B14F-4D97-AF65-F5344CB8AC3E}">
        <p14:creationId xmlns:p14="http://schemas.microsoft.com/office/powerpoint/2010/main" val="1093915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F432BB-D364-469D-8347-361A7E7BB8CA}" type="datetimeFigureOut">
              <a:rPr lang="en-US" smtClean="0"/>
              <a:t>5/31/2021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650918-3986-4663-BDBC-A5B4C34753D5}" type="slidenum">
              <a:rPr lang="en-US" smtClean="0"/>
              <a:t>‹#›</a:t>
            </a:fld>
            <a:endParaRPr lang="en-US"/>
          </a:p>
        </p:txBody>
      </p:sp>
    </p:spTree>
    <p:extLst>
      <p:ext uri="{BB962C8B-B14F-4D97-AF65-F5344CB8AC3E}">
        <p14:creationId xmlns:p14="http://schemas.microsoft.com/office/powerpoint/2010/main" val="1650875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mp"/><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tm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hyperlink" Target="http://avignadiagnostics.com/creating-clarity/immature-platelet-fraction" TargetMode="External"/><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mp"/><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vi-VN" b="1" dirty="0" smtClean="0">
                <a:solidFill>
                  <a:srgbClr val="FF0000"/>
                </a:solidFill>
                <a:latin typeface="+mn-lt"/>
              </a:rPr>
              <a:t>Tiếp cận bệnh nhân có </a:t>
            </a:r>
            <a:br>
              <a:rPr lang="vi-VN" b="1" dirty="0" smtClean="0">
                <a:solidFill>
                  <a:srgbClr val="FF0000"/>
                </a:solidFill>
                <a:latin typeface="+mn-lt"/>
              </a:rPr>
            </a:br>
            <a:r>
              <a:rPr lang="vi-VN" b="1" dirty="0" smtClean="0">
                <a:solidFill>
                  <a:srgbClr val="FF0000"/>
                </a:solidFill>
                <a:latin typeface="+mn-lt"/>
              </a:rPr>
              <a:t>rối loạn về máu </a:t>
            </a:r>
            <a:endParaRPr lang="en-US" b="1" dirty="0">
              <a:solidFill>
                <a:srgbClr val="FF0000"/>
              </a:solidFill>
              <a:latin typeface="+mn-lt"/>
            </a:endParaRPr>
          </a:p>
        </p:txBody>
      </p:sp>
      <p:sp>
        <p:nvSpPr>
          <p:cNvPr id="4" name="Subtitle 2"/>
          <p:cNvSpPr txBox="1">
            <a:spLocks/>
          </p:cNvSpPr>
          <p:nvPr/>
        </p:nvSpPr>
        <p:spPr>
          <a:xfrm>
            <a:off x="1902609" y="3811883"/>
            <a:ext cx="8052497" cy="895584"/>
          </a:xfrm>
          <a:prstGeom prst="rect">
            <a:avLst/>
          </a:prstGeom>
          <a:ln>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vi-VN" b="1" dirty="0" smtClean="0"/>
              <a:t>PGS.TS. HUỲNH NGHĨA </a:t>
            </a:r>
          </a:p>
          <a:p>
            <a:r>
              <a:rPr lang="vi-VN" b="1" dirty="0" smtClean="0"/>
              <a:t>BỘ MÔN HUYẾT HỌC, KHOA Y, Đ.H.Y.D</a:t>
            </a:r>
            <a:endParaRPr lang="en-US" b="1" dirty="0"/>
          </a:p>
        </p:txBody>
      </p:sp>
      <p:sp>
        <p:nvSpPr>
          <p:cNvPr id="5" name="Rounded Rectangle 4"/>
          <p:cNvSpPr/>
          <p:nvPr/>
        </p:nvSpPr>
        <p:spPr>
          <a:xfrm>
            <a:off x="2192866" y="3445933"/>
            <a:ext cx="8307493" cy="16086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9851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solidFill>
                  <a:srgbClr val="FF0000"/>
                </a:solidFill>
              </a:rPr>
              <a:t>Tiếp cận lâm sàng </a:t>
            </a:r>
            <a:br>
              <a:rPr lang="vi-VN" dirty="0">
                <a:solidFill>
                  <a:srgbClr val="FF0000"/>
                </a:solidFill>
              </a:rPr>
            </a:br>
            <a:r>
              <a:rPr lang="vi-VN" dirty="0">
                <a:solidFill>
                  <a:srgbClr val="FF0000"/>
                </a:solidFill>
              </a:rPr>
              <a:t>của bệnh nhân có rối loạn về máu </a:t>
            </a:r>
            <a:endParaRPr lang="en-US" dirty="0"/>
          </a:p>
        </p:txBody>
      </p:sp>
      <p:sp>
        <p:nvSpPr>
          <p:cNvPr id="3" name="Content Placeholder 2"/>
          <p:cNvSpPr>
            <a:spLocks noGrp="1"/>
          </p:cNvSpPr>
          <p:nvPr>
            <p:ph idx="1"/>
          </p:nvPr>
        </p:nvSpPr>
        <p:spPr/>
        <p:txBody>
          <a:bodyPr>
            <a:normAutofit fontScale="92500" lnSpcReduction="20000"/>
          </a:bodyPr>
          <a:lstStyle/>
          <a:p>
            <a:r>
              <a:rPr lang="vi-VN" dirty="0"/>
              <a:t>Khai thác </a:t>
            </a:r>
            <a:r>
              <a:rPr lang="vi-VN" dirty="0" smtClean="0"/>
              <a:t>tiền sữ </a:t>
            </a:r>
            <a:r>
              <a:rPr lang="vi-VN" dirty="0"/>
              <a:t>của </a:t>
            </a:r>
            <a:r>
              <a:rPr lang="vi-VN" dirty="0" smtClean="0"/>
              <a:t>Bn:</a:t>
            </a:r>
          </a:p>
          <a:p>
            <a:pPr lvl="1"/>
            <a:r>
              <a:rPr lang="vi-VN" dirty="0" smtClean="0"/>
              <a:t>Người lớn: </a:t>
            </a:r>
          </a:p>
          <a:p>
            <a:pPr lvl="2"/>
            <a:r>
              <a:rPr lang="vi-VN" dirty="0" smtClean="0"/>
              <a:t>Các bệnh lý được chẩn đoán trước đây nội khoa và phẩu thuật </a:t>
            </a:r>
          </a:p>
          <a:p>
            <a:pPr lvl="2"/>
            <a:r>
              <a:rPr lang="vi-VN" dirty="0" smtClean="0"/>
              <a:t>Các bệnh lý liên quan huyết học và di truyền</a:t>
            </a:r>
          </a:p>
          <a:p>
            <a:pPr lvl="2"/>
            <a:r>
              <a:rPr lang="vi-VN" dirty="0" smtClean="0"/>
              <a:t>Tiền sữ dùng thuốc- dị ứng thuốc; truyền máu – các chế phẩm máu; TS hút thuốc lá uống rượu và dinh dưỡng ; Ts du lịch và dịch tể</a:t>
            </a:r>
          </a:p>
          <a:p>
            <a:pPr lvl="2"/>
            <a:r>
              <a:rPr lang="vi-VN" dirty="0" smtClean="0"/>
              <a:t>Nghề nghiệp, thói quen và hoạt động liên quan đến sex</a:t>
            </a:r>
          </a:p>
          <a:p>
            <a:pPr lvl="2"/>
            <a:r>
              <a:rPr lang="vi-VN" dirty="0" smtClean="0"/>
              <a:t>Phụ nữ: khai thác thêm tiền sữ sản khoa và mang thai </a:t>
            </a:r>
          </a:p>
          <a:p>
            <a:pPr lvl="1"/>
            <a:r>
              <a:rPr lang="vi-VN" dirty="0" smtClean="0"/>
              <a:t>Trẻ em: Tiền sữ phát triển thể chất, tâm thần và dinh dưỡng; chích ngừa ( ITP); </a:t>
            </a:r>
            <a:endParaRPr lang="vi-VN" dirty="0"/>
          </a:p>
          <a:p>
            <a:r>
              <a:rPr lang="vi-VN" dirty="0" smtClean="0"/>
              <a:t>Khái thác tiền sữ gia đình : thường liên quan các bệnh lý di truyền </a:t>
            </a:r>
          </a:p>
          <a:p>
            <a:pPr lvl="1"/>
            <a:r>
              <a:rPr lang="vi-VN" dirty="0" smtClean="0"/>
              <a:t>Bệnh lý thiếu máu tán huyết di truyền </a:t>
            </a:r>
          </a:p>
          <a:p>
            <a:pPr lvl="1"/>
            <a:r>
              <a:rPr lang="vi-VN" dirty="0" smtClean="0"/>
              <a:t>Bệnh lý rối loạn đông máu chảy máu hoặc tăng đông do </a:t>
            </a:r>
            <a:r>
              <a:rPr lang="vi-VN" dirty="0"/>
              <a:t>di </a:t>
            </a:r>
            <a:r>
              <a:rPr lang="vi-VN" dirty="0" smtClean="0"/>
              <a:t>truyền, khi nghi ngờ liên kết với giới tính cần khai thác TS của ông ngoại, cậu ruột, anh em ruột và anh em của con gì ruột...</a:t>
            </a:r>
            <a:endParaRPr lang="en-US" dirty="0"/>
          </a:p>
        </p:txBody>
      </p:sp>
    </p:spTree>
    <p:extLst>
      <p:ext uri="{BB962C8B-B14F-4D97-AF65-F5344CB8AC3E}">
        <p14:creationId xmlns:p14="http://schemas.microsoft.com/office/powerpoint/2010/main" val="24159950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solidFill>
                  <a:srgbClr val="FF0000"/>
                </a:solidFill>
              </a:rPr>
              <a:t>Tiếp cận lâm sàng </a:t>
            </a:r>
            <a:br>
              <a:rPr lang="vi-VN" dirty="0">
                <a:solidFill>
                  <a:srgbClr val="FF0000"/>
                </a:solidFill>
              </a:rPr>
            </a:br>
            <a:r>
              <a:rPr lang="vi-VN" dirty="0">
                <a:solidFill>
                  <a:srgbClr val="FF0000"/>
                </a:solidFill>
              </a:rPr>
              <a:t>của bệnh nhân có rối loạn về máu </a:t>
            </a:r>
            <a:endParaRPr lang="en-US" dirty="0"/>
          </a:p>
        </p:txBody>
      </p:sp>
      <p:sp>
        <p:nvSpPr>
          <p:cNvPr id="3" name="Content Placeholder 2"/>
          <p:cNvSpPr>
            <a:spLocks noGrp="1"/>
          </p:cNvSpPr>
          <p:nvPr>
            <p:ph idx="1"/>
          </p:nvPr>
        </p:nvSpPr>
        <p:spPr/>
        <p:txBody>
          <a:bodyPr>
            <a:normAutofit/>
          </a:bodyPr>
          <a:lstStyle/>
          <a:p>
            <a:r>
              <a:rPr lang="vi-VN" dirty="0" smtClean="0"/>
              <a:t>Khám lâm sàng :</a:t>
            </a:r>
          </a:p>
          <a:p>
            <a:pPr lvl="1"/>
            <a:r>
              <a:rPr lang="vi-VN" dirty="0"/>
              <a:t>Nguyên tắc : </a:t>
            </a:r>
            <a:endParaRPr lang="vi-VN" dirty="0" smtClean="0"/>
          </a:p>
          <a:p>
            <a:pPr lvl="2"/>
            <a:r>
              <a:rPr lang="vi-VN" dirty="0" smtClean="0"/>
              <a:t>Khám và đánh giá đầy đủ theo hệ thống các vị trí trên cơ thể được </a:t>
            </a:r>
            <a:r>
              <a:rPr lang="vi-VN" dirty="0"/>
              <a:t>thực hiện trên mỗi bệnh </a:t>
            </a:r>
            <a:r>
              <a:rPr lang="vi-VN" dirty="0" smtClean="0"/>
              <a:t>nhân.</a:t>
            </a:r>
          </a:p>
          <a:p>
            <a:pPr lvl="2"/>
            <a:r>
              <a:rPr lang="vi-VN" dirty="0" smtClean="0"/>
              <a:t>Các cơ quan như da</a:t>
            </a:r>
            <a:r>
              <a:rPr lang="vi-VN" dirty="0"/>
              <a:t>, mắt, lưỡi, hạch bạch huyết, xương, lá </a:t>
            </a:r>
            <a:r>
              <a:rPr lang="vi-VN" dirty="0" smtClean="0"/>
              <a:t>lách, gan và </a:t>
            </a:r>
            <a:r>
              <a:rPr lang="vi-VN" dirty="0"/>
              <a:t>hệ thần </a:t>
            </a:r>
            <a:r>
              <a:rPr lang="vi-VN" dirty="0" smtClean="0"/>
              <a:t>kinh có liên quan với </a:t>
            </a:r>
            <a:r>
              <a:rPr lang="vi-VN" dirty="0"/>
              <a:t>bệnh về huyết học và do đó đáng được chú ý đặc biệt</a:t>
            </a:r>
            <a:r>
              <a:rPr lang="vi-VN" dirty="0" smtClean="0"/>
              <a:t>.</a:t>
            </a:r>
          </a:p>
          <a:p>
            <a:pPr marL="914400" lvl="2" indent="0">
              <a:buNone/>
            </a:pPr>
            <a:endParaRPr lang="vi-VN" dirty="0" smtClean="0"/>
          </a:p>
          <a:p>
            <a:pPr lvl="1"/>
            <a:r>
              <a:rPr lang="vi-VN" dirty="0" smtClean="0"/>
              <a:t>Khám LS theo hệ thống: </a:t>
            </a:r>
            <a:endParaRPr lang="en-US" dirty="0"/>
          </a:p>
        </p:txBody>
      </p:sp>
      <p:grpSp>
        <p:nvGrpSpPr>
          <p:cNvPr id="10" name="Group 9"/>
          <p:cNvGrpSpPr/>
          <p:nvPr/>
        </p:nvGrpSpPr>
        <p:grpSpPr>
          <a:xfrm>
            <a:off x="602797" y="134018"/>
            <a:ext cx="5357736" cy="6664715"/>
            <a:chOff x="897466" y="134018"/>
            <a:chExt cx="5283201" cy="6723982"/>
          </a:xfrm>
        </p:grpSpPr>
        <p:grpSp>
          <p:nvGrpSpPr>
            <p:cNvPr id="8" name="Group 7"/>
            <p:cNvGrpSpPr/>
            <p:nvPr/>
          </p:nvGrpSpPr>
          <p:grpSpPr>
            <a:xfrm>
              <a:off x="897466" y="134018"/>
              <a:ext cx="5199712" cy="6723982"/>
              <a:chOff x="2997199" y="134018"/>
              <a:chExt cx="5199712" cy="6723982"/>
            </a:xfrm>
          </p:grpSpPr>
          <p:pic>
            <p:nvPicPr>
              <p:cNvPr id="6" name="Picture 5"/>
              <p:cNvPicPr>
                <a:picLocks noChangeAspect="1"/>
              </p:cNvPicPr>
              <p:nvPr/>
            </p:nvPicPr>
            <p:blipFill>
              <a:blip r:embed="rId2"/>
              <a:stretch>
                <a:fillRect/>
              </a:stretch>
            </p:blipFill>
            <p:spPr>
              <a:xfrm>
                <a:off x="2997199" y="134018"/>
                <a:ext cx="5199712" cy="67239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2997201" y="400050"/>
                <a:ext cx="4893733" cy="369332"/>
              </a:xfrm>
              <a:prstGeom prst="rect">
                <a:avLst/>
              </a:prstGeom>
              <a:solidFill>
                <a:schemeClr val="bg1"/>
              </a:solidFill>
            </p:spPr>
            <p:txBody>
              <a:bodyPr wrap="square" rtlCol="0">
                <a:spAutoFit/>
              </a:bodyPr>
              <a:lstStyle/>
              <a:p>
                <a:pPr algn="ctr"/>
                <a:r>
                  <a:rPr lang="vi-VN" b="1" dirty="0" smtClean="0"/>
                  <a:t>KHÁM LÂM SÀNG THEO HỆ THỐNG </a:t>
                </a:r>
                <a:endParaRPr lang="en-US" b="1" dirty="0"/>
              </a:p>
            </p:txBody>
          </p:sp>
        </p:grpSp>
        <p:sp>
          <p:nvSpPr>
            <p:cNvPr id="9" name="TextBox 8"/>
            <p:cNvSpPr txBox="1"/>
            <p:nvPr/>
          </p:nvSpPr>
          <p:spPr>
            <a:xfrm>
              <a:off x="3996267" y="6417638"/>
              <a:ext cx="2184400" cy="338554"/>
            </a:xfrm>
            <a:prstGeom prst="rect">
              <a:avLst/>
            </a:prstGeom>
            <a:noFill/>
          </p:spPr>
          <p:txBody>
            <a:bodyPr wrap="square" rtlCol="0">
              <a:spAutoFit/>
            </a:bodyPr>
            <a:lstStyle/>
            <a:p>
              <a:r>
                <a:rPr lang="vi-VN" sz="1600" dirty="0" smtClean="0"/>
                <a:t>Pallor, Cyanosis</a:t>
              </a:r>
              <a:endParaRPr lang="en-US" sz="1600" dirty="0"/>
            </a:p>
          </p:txBody>
        </p:sp>
      </p:grpSp>
      <p:pic>
        <p:nvPicPr>
          <p:cNvPr id="11" name="Picture 10"/>
          <p:cNvPicPr>
            <a:picLocks noChangeAspect="1"/>
          </p:cNvPicPr>
          <p:nvPr/>
        </p:nvPicPr>
        <p:blipFill>
          <a:blip r:embed="rId3"/>
          <a:stretch>
            <a:fillRect/>
          </a:stretch>
        </p:blipFill>
        <p:spPr>
          <a:xfrm>
            <a:off x="5889386" y="134019"/>
            <a:ext cx="5450894" cy="6664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8215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solidFill>
                  <a:srgbClr val="FF0000"/>
                </a:solidFill>
              </a:rPr>
              <a:t>Tiếp cận lâm sàng </a:t>
            </a:r>
            <a:br>
              <a:rPr lang="vi-VN" dirty="0">
                <a:solidFill>
                  <a:srgbClr val="FF0000"/>
                </a:solidFill>
              </a:rPr>
            </a:br>
            <a:r>
              <a:rPr lang="vi-VN" dirty="0">
                <a:solidFill>
                  <a:srgbClr val="FF0000"/>
                </a:solidFill>
              </a:rPr>
              <a:t>của bệnh nhân có rối loạn về máu </a:t>
            </a:r>
            <a:endParaRPr lang="en-US" dirty="0"/>
          </a:p>
        </p:txBody>
      </p:sp>
      <p:sp>
        <p:nvSpPr>
          <p:cNvPr id="3" name="Content Placeholder 2"/>
          <p:cNvSpPr>
            <a:spLocks noGrp="1"/>
          </p:cNvSpPr>
          <p:nvPr>
            <p:ph idx="1"/>
          </p:nvPr>
        </p:nvSpPr>
        <p:spPr/>
        <p:txBody>
          <a:bodyPr>
            <a:normAutofit fontScale="92500" lnSpcReduction="20000"/>
          </a:bodyPr>
          <a:lstStyle/>
          <a:p>
            <a:r>
              <a:rPr lang="vi-VN" dirty="0"/>
              <a:t>Khai thác </a:t>
            </a:r>
            <a:r>
              <a:rPr lang="vi-VN" dirty="0" smtClean="0"/>
              <a:t>tiền sữ </a:t>
            </a:r>
            <a:r>
              <a:rPr lang="vi-VN" dirty="0"/>
              <a:t>của </a:t>
            </a:r>
            <a:r>
              <a:rPr lang="vi-VN" dirty="0" smtClean="0"/>
              <a:t>Bn:</a:t>
            </a:r>
          </a:p>
          <a:p>
            <a:pPr lvl="1"/>
            <a:r>
              <a:rPr lang="vi-VN" dirty="0" smtClean="0"/>
              <a:t>Người lớn: </a:t>
            </a:r>
          </a:p>
          <a:p>
            <a:pPr lvl="2"/>
            <a:r>
              <a:rPr lang="vi-VN" dirty="0" smtClean="0"/>
              <a:t>Các bệnh lý được chẩn đoán trước đây nội khoa và phẩu thuật </a:t>
            </a:r>
          </a:p>
          <a:p>
            <a:pPr lvl="2"/>
            <a:r>
              <a:rPr lang="vi-VN" dirty="0" smtClean="0"/>
              <a:t>Các bệnh lý liên quan huyết học và di truyền</a:t>
            </a:r>
          </a:p>
          <a:p>
            <a:pPr lvl="2"/>
            <a:r>
              <a:rPr lang="vi-VN" dirty="0" smtClean="0"/>
              <a:t>Tiền sữ dùng thuốc- dị ứng thuốc; truyền máu – các chế phẩm máu; TS hút thuốc lá uống rượu và dinh dưỡng ; Ts du lịch và dịch tể</a:t>
            </a:r>
          </a:p>
          <a:p>
            <a:pPr lvl="2"/>
            <a:r>
              <a:rPr lang="vi-VN" dirty="0" smtClean="0"/>
              <a:t>Nghề nghiệp, thói quen và hoạt động liên quan đến sex</a:t>
            </a:r>
          </a:p>
          <a:p>
            <a:pPr lvl="2"/>
            <a:r>
              <a:rPr lang="vi-VN" dirty="0" smtClean="0"/>
              <a:t>Phụ nữ: khai thác thêm tiền sữ sản khoa và mang thai </a:t>
            </a:r>
          </a:p>
          <a:p>
            <a:pPr lvl="1"/>
            <a:r>
              <a:rPr lang="vi-VN" dirty="0" smtClean="0"/>
              <a:t>Trẻ em: Tiền sữ phát triển thể chất, tâm thần và dinh dưỡng; chích ngừa ( ITP); </a:t>
            </a:r>
            <a:endParaRPr lang="vi-VN" dirty="0"/>
          </a:p>
          <a:p>
            <a:r>
              <a:rPr lang="vi-VN" dirty="0" smtClean="0"/>
              <a:t>Khái thác tiền sữ gia đình : thường liên quan các bệnh lý di truyền </a:t>
            </a:r>
          </a:p>
          <a:p>
            <a:pPr lvl="1"/>
            <a:r>
              <a:rPr lang="vi-VN" dirty="0" smtClean="0"/>
              <a:t>Bệnh lý thiếu máu tán huyết di truyền </a:t>
            </a:r>
          </a:p>
          <a:p>
            <a:pPr lvl="1"/>
            <a:r>
              <a:rPr lang="vi-VN" dirty="0" smtClean="0"/>
              <a:t>Bệnh lý rối loạn đông máu chảy máu hoặc tăng đông do </a:t>
            </a:r>
            <a:r>
              <a:rPr lang="vi-VN" dirty="0"/>
              <a:t>di </a:t>
            </a:r>
            <a:r>
              <a:rPr lang="vi-VN" dirty="0" smtClean="0"/>
              <a:t>truyền, khi nghi ngờ liên kết với giới tính cần khai thác TS của ông ngoại, cậu ruột, anh em ruột và anh em của con gì ruột...</a:t>
            </a:r>
            <a:endParaRPr lang="en-US" dirty="0"/>
          </a:p>
        </p:txBody>
      </p:sp>
    </p:spTree>
    <p:extLst>
      <p:ext uri="{BB962C8B-B14F-4D97-AF65-F5344CB8AC3E}">
        <p14:creationId xmlns:p14="http://schemas.microsoft.com/office/powerpoint/2010/main" val="14396656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vi-VN" dirty="0" smtClean="0">
                <a:solidFill>
                  <a:srgbClr val="FF0000"/>
                </a:solidFill>
                <a:latin typeface="+mn-lt"/>
              </a:rPr>
              <a:t>Tiếp cận các xét nghiệm </a:t>
            </a:r>
            <a:br>
              <a:rPr lang="vi-VN" dirty="0" smtClean="0">
                <a:solidFill>
                  <a:srgbClr val="FF0000"/>
                </a:solidFill>
                <a:latin typeface="+mn-lt"/>
              </a:rPr>
            </a:br>
            <a:r>
              <a:rPr lang="vi-VN" dirty="0" smtClean="0">
                <a:solidFill>
                  <a:srgbClr val="FF0000"/>
                </a:solidFill>
                <a:latin typeface="+mn-lt"/>
              </a:rPr>
              <a:t>trong chẩn đoán bệnh lý huyết học </a:t>
            </a:r>
            <a:endParaRPr lang="en-US" dirty="0">
              <a:solidFill>
                <a:srgbClr val="FF0000"/>
              </a:solidFill>
              <a:latin typeface="+mn-lt"/>
            </a:endParaRPr>
          </a:p>
        </p:txBody>
      </p:sp>
      <p:sp>
        <p:nvSpPr>
          <p:cNvPr id="3" name="Content Placeholder 2"/>
          <p:cNvSpPr>
            <a:spLocks noGrp="1"/>
          </p:cNvSpPr>
          <p:nvPr>
            <p:ph idx="1"/>
          </p:nvPr>
        </p:nvSpPr>
        <p:spPr>
          <a:xfrm>
            <a:off x="838200" y="1825624"/>
            <a:ext cx="10515600" cy="4727575"/>
          </a:xfrm>
        </p:spPr>
        <p:txBody>
          <a:bodyPr>
            <a:normAutofit fontScale="55000" lnSpcReduction="20000"/>
          </a:bodyPr>
          <a:lstStyle/>
          <a:p>
            <a:pPr>
              <a:lnSpc>
                <a:spcPct val="120000"/>
              </a:lnSpc>
            </a:pPr>
            <a:r>
              <a:rPr lang="vi-VN" sz="3200" dirty="0" smtClean="0">
                <a:solidFill>
                  <a:srgbClr val="0070C0"/>
                </a:solidFill>
              </a:rPr>
              <a:t>Tiếp cận xét nghiệm trong bệnh lý huyết học được dựa vào định hướng chẩn đoán ban đầu của bệnh lý huyết học </a:t>
            </a:r>
          </a:p>
          <a:p>
            <a:pPr>
              <a:lnSpc>
                <a:spcPct val="120000"/>
              </a:lnSpc>
            </a:pPr>
            <a:r>
              <a:rPr lang="vi-VN" sz="3200" dirty="0" smtClean="0">
                <a:solidFill>
                  <a:srgbClr val="0070C0"/>
                </a:solidFill>
              </a:rPr>
              <a:t>Các xét nghiệm trong sàng lọc bệnh:</a:t>
            </a:r>
          </a:p>
          <a:p>
            <a:pPr lvl="1">
              <a:lnSpc>
                <a:spcPct val="120000"/>
              </a:lnSpc>
            </a:pPr>
            <a:r>
              <a:rPr lang="vi-VN" sz="3300" dirty="0" smtClean="0"/>
              <a:t>Hướng chẩn đoán thiếu máu </a:t>
            </a:r>
            <a:r>
              <a:rPr lang="vi-VN" sz="3300" dirty="0" smtClean="0">
                <a:sym typeface="Wingdings" panose="05000000000000000000" pitchFamily="2" charset="2"/>
              </a:rPr>
              <a:t> khảo sát dòng hồng cầu </a:t>
            </a:r>
          </a:p>
          <a:p>
            <a:pPr lvl="1">
              <a:lnSpc>
                <a:spcPct val="120000"/>
              </a:lnSpc>
            </a:pPr>
            <a:r>
              <a:rPr lang="vi-VN" sz="3300" dirty="0" smtClean="0">
                <a:sym typeface="Wingdings" panose="05000000000000000000" pitchFamily="2" charset="2"/>
              </a:rPr>
              <a:t>Hướng chẩn đoán nhiễm trùng tái diễn, TB nặng: Khảo sát dòng BC và đáp ứng miễn dịch </a:t>
            </a:r>
          </a:p>
          <a:p>
            <a:pPr lvl="1">
              <a:lnSpc>
                <a:spcPct val="120000"/>
              </a:lnSpc>
            </a:pPr>
            <a:r>
              <a:rPr lang="vi-VN" sz="3300" dirty="0" smtClean="0"/>
              <a:t>Hướng chẩn đoán chảy máu hoặc tăng đông </a:t>
            </a:r>
            <a:r>
              <a:rPr lang="vi-VN" sz="3300" dirty="0" smtClean="0">
                <a:sym typeface="Wingdings" panose="05000000000000000000" pitchFamily="2" charset="2"/>
              </a:rPr>
              <a:t> XN liên quan TC, đông máu huyết tương </a:t>
            </a:r>
          </a:p>
          <a:p>
            <a:pPr lvl="1">
              <a:lnSpc>
                <a:spcPct val="120000"/>
              </a:lnSpc>
            </a:pPr>
            <a:r>
              <a:rPr lang="vi-VN" sz="3300" dirty="0" smtClean="0">
                <a:sym typeface="Wingdings" panose="05000000000000000000" pitchFamily="2" charset="2"/>
              </a:rPr>
              <a:t>Lựa chọn XN thích hợp để có thể chẩn đoán sớm hoặc loại trừ, tránh việc lấy máu nhiều lần cho BN</a:t>
            </a:r>
            <a:endParaRPr lang="vi-VN" sz="3300" dirty="0" smtClean="0"/>
          </a:p>
          <a:p>
            <a:pPr>
              <a:lnSpc>
                <a:spcPct val="120000"/>
              </a:lnSpc>
            </a:pPr>
            <a:r>
              <a:rPr lang="vi-VN" sz="3200" dirty="0" smtClean="0">
                <a:solidFill>
                  <a:srgbClr val="0070C0"/>
                </a:solidFill>
              </a:rPr>
              <a:t>Các xét nghiệm chuyên biệt để chẩn đoán bệnh: </a:t>
            </a:r>
          </a:p>
          <a:p>
            <a:pPr lvl="1">
              <a:lnSpc>
                <a:spcPct val="120000"/>
              </a:lnSpc>
            </a:pPr>
            <a:r>
              <a:rPr lang="vi-VN" sz="3300" dirty="0" smtClean="0"/>
              <a:t>Các XN chuyên sâu khảo sát chức năng từng dòng tế bào </a:t>
            </a:r>
          </a:p>
          <a:p>
            <a:pPr lvl="1">
              <a:lnSpc>
                <a:spcPct val="120000"/>
              </a:lnSpc>
            </a:pPr>
            <a:r>
              <a:rPr lang="vi-VN" sz="3300" dirty="0" smtClean="0"/>
              <a:t>Các XN chuyên sâu khảo sát đáp ứng miễn dịch</a:t>
            </a:r>
          </a:p>
          <a:p>
            <a:pPr lvl="1">
              <a:lnSpc>
                <a:spcPct val="120000"/>
              </a:lnSpc>
            </a:pPr>
            <a:r>
              <a:rPr lang="vi-VN" sz="3300" dirty="0" smtClean="0"/>
              <a:t>Các XN </a:t>
            </a:r>
            <a:r>
              <a:rPr lang="vi-VN" sz="3300" dirty="0"/>
              <a:t>chuyên sâu khảo sát </a:t>
            </a:r>
            <a:r>
              <a:rPr lang="vi-VN" sz="3300" dirty="0" smtClean="0"/>
              <a:t>Đông và chảy máu</a:t>
            </a:r>
          </a:p>
          <a:p>
            <a:pPr lvl="1">
              <a:lnSpc>
                <a:spcPct val="120000"/>
              </a:lnSpc>
            </a:pPr>
            <a:r>
              <a:rPr lang="vi-VN" sz="3300" dirty="0" smtClean="0"/>
              <a:t>Xét nghiệm tủy đồ và sinh thiết tủy </a:t>
            </a:r>
          </a:p>
          <a:p>
            <a:pPr lvl="1"/>
            <a:endParaRPr lang="en-US" dirty="0"/>
          </a:p>
        </p:txBody>
      </p:sp>
    </p:spTree>
    <p:extLst>
      <p:ext uri="{BB962C8B-B14F-4D97-AF65-F5344CB8AC3E}">
        <p14:creationId xmlns:p14="http://schemas.microsoft.com/office/powerpoint/2010/main" val="3769551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vi-VN" sz="4000" dirty="0" smtClean="0">
                <a:solidFill>
                  <a:srgbClr val="FF0000"/>
                </a:solidFill>
                <a:latin typeface="+mn-lt"/>
              </a:rPr>
              <a:t>Các xét nghiệm cơ bản trong </a:t>
            </a:r>
            <a:br>
              <a:rPr lang="vi-VN" sz="4000" dirty="0" smtClean="0">
                <a:solidFill>
                  <a:srgbClr val="FF0000"/>
                </a:solidFill>
                <a:latin typeface="+mn-lt"/>
              </a:rPr>
            </a:br>
            <a:r>
              <a:rPr lang="vi-VN" sz="4000" dirty="0" smtClean="0">
                <a:solidFill>
                  <a:srgbClr val="FF0000"/>
                </a:solidFill>
                <a:latin typeface="+mn-lt"/>
              </a:rPr>
              <a:t>chẩn đoán ban đầu các rối loạn về máu </a:t>
            </a:r>
            <a:endParaRPr lang="en-US" sz="4000" dirty="0">
              <a:solidFill>
                <a:srgbClr val="FF0000"/>
              </a:solidFill>
              <a:latin typeface="+mn-lt"/>
            </a:endParaRPr>
          </a:p>
        </p:txBody>
      </p:sp>
      <p:sp>
        <p:nvSpPr>
          <p:cNvPr id="3" name="Content Placeholder 2"/>
          <p:cNvSpPr>
            <a:spLocks noGrp="1"/>
          </p:cNvSpPr>
          <p:nvPr>
            <p:ph idx="1"/>
          </p:nvPr>
        </p:nvSpPr>
        <p:spPr/>
        <p:txBody>
          <a:bodyPr>
            <a:normAutofit fontScale="77500" lnSpcReduction="20000"/>
          </a:bodyPr>
          <a:lstStyle/>
          <a:p>
            <a:pPr>
              <a:lnSpc>
                <a:spcPct val="120000"/>
              </a:lnSpc>
              <a:spcBef>
                <a:spcPts val="0"/>
              </a:spcBef>
            </a:pPr>
            <a:r>
              <a:rPr lang="vi-VN" dirty="0" smtClean="0">
                <a:solidFill>
                  <a:srgbClr val="0070C0"/>
                </a:solidFill>
              </a:rPr>
              <a:t>Các dòng tế bào máu :</a:t>
            </a:r>
          </a:p>
          <a:p>
            <a:pPr lvl="1">
              <a:lnSpc>
                <a:spcPct val="120000"/>
              </a:lnSpc>
              <a:spcBef>
                <a:spcPts val="0"/>
              </a:spcBef>
            </a:pPr>
            <a:r>
              <a:rPr lang="vi-VN" dirty="0" smtClean="0">
                <a:solidFill>
                  <a:srgbClr val="0070C0"/>
                </a:solidFill>
              </a:rPr>
              <a:t>Huyết đồ :</a:t>
            </a:r>
          </a:p>
          <a:p>
            <a:pPr lvl="2">
              <a:lnSpc>
                <a:spcPct val="120000"/>
              </a:lnSpc>
              <a:spcBef>
                <a:spcPts val="0"/>
              </a:spcBef>
            </a:pPr>
            <a:r>
              <a:rPr lang="vi-VN" dirty="0" smtClean="0"/>
              <a:t>Tổng phân tích tế bào các thành phần máu </a:t>
            </a:r>
          </a:p>
          <a:p>
            <a:pPr lvl="2">
              <a:lnSpc>
                <a:spcPct val="120000"/>
              </a:lnSpc>
              <a:spcBef>
                <a:spcPts val="0"/>
              </a:spcBef>
            </a:pPr>
            <a:r>
              <a:rPr lang="vi-VN" dirty="0" smtClean="0"/>
              <a:t>Phết máu ngoại biên : hình dạng các dòng TB và Công thức bạch cầu </a:t>
            </a:r>
          </a:p>
          <a:p>
            <a:pPr lvl="1">
              <a:lnSpc>
                <a:spcPct val="120000"/>
              </a:lnSpc>
              <a:spcBef>
                <a:spcPts val="0"/>
              </a:spcBef>
            </a:pPr>
            <a:r>
              <a:rPr lang="vi-VN" dirty="0" smtClean="0"/>
              <a:t>Hồng cầu lưới: tỉ lệ % HCL </a:t>
            </a:r>
          </a:p>
          <a:p>
            <a:pPr>
              <a:lnSpc>
                <a:spcPct val="120000"/>
              </a:lnSpc>
              <a:spcBef>
                <a:spcPts val="0"/>
              </a:spcBef>
            </a:pPr>
            <a:r>
              <a:rPr lang="vi-VN" dirty="0" smtClean="0">
                <a:solidFill>
                  <a:srgbClr val="0070C0"/>
                </a:solidFill>
              </a:rPr>
              <a:t>Bộ xét nghiệm cơ bản về miễn dịch truyền máu:</a:t>
            </a:r>
          </a:p>
          <a:p>
            <a:pPr lvl="1">
              <a:lnSpc>
                <a:spcPct val="120000"/>
              </a:lnSpc>
              <a:spcBef>
                <a:spcPts val="0"/>
              </a:spcBef>
            </a:pPr>
            <a:r>
              <a:rPr lang="vi-VN" dirty="0" smtClean="0"/>
              <a:t>Định danh nhóm máu </a:t>
            </a:r>
          </a:p>
          <a:p>
            <a:pPr lvl="1">
              <a:lnSpc>
                <a:spcPct val="120000"/>
              </a:lnSpc>
              <a:spcBef>
                <a:spcPts val="0"/>
              </a:spcBef>
            </a:pPr>
            <a:r>
              <a:rPr lang="vi-VN" dirty="0" smtClean="0"/>
              <a:t>Chứng nghiệm phù hợp </a:t>
            </a:r>
          </a:p>
          <a:p>
            <a:pPr lvl="1">
              <a:lnSpc>
                <a:spcPct val="120000"/>
              </a:lnSpc>
              <a:spcBef>
                <a:spcPts val="0"/>
              </a:spcBef>
            </a:pPr>
            <a:r>
              <a:rPr lang="vi-VN" dirty="0" smtClean="0"/>
              <a:t>Coomb’s test ( TT và GT): xét nghiệm kháng globulin và sàng lọc KTBT</a:t>
            </a:r>
          </a:p>
          <a:p>
            <a:pPr>
              <a:lnSpc>
                <a:spcPct val="120000"/>
              </a:lnSpc>
              <a:spcBef>
                <a:spcPts val="0"/>
              </a:spcBef>
            </a:pPr>
            <a:r>
              <a:rPr lang="vi-VN" dirty="0" smtClean="0">
                <a:solidFill>
                  <a:srgbClr val="0070C0"/>
                </a:solidFill>
              </a:rPr>
              <a:t>Bộ xét nghiệm đông máu sàng lọc (Tiền phẩu)</a:t>
            </a:r>
          </a:p>
          <a:p>
            <a:pPr lvl="1">
              <a:lnSpc>
                <a:spcPct val="120000"/>
              </a:lnSpc>
              <a:spcBef>
                <a:spcPts val="0"/>
              </a:spcBef>
            </a:pPr>
            <a:r>
              <a:rPr lang="vi-VN" dirty="0" smtClean="0"/>
              <a:t>Thời gian máu chảy ( Bleeding time) </a:t>
            </a:r>
          </a:p>
          <a:p>
            <a:pPr lvl="1">
              <a:lnSpc>
                <a:spcPct val="120000"/>
              </a:lnSpc>
              <a:spcBef>
                <a:spcPts val="0"/>
              </a:spcBef>
            </a:pPr>
            <a:r>
              <a:rPr lang="vi-VN" dirty="0" smtClean="0"/>
              <a:t>PT ( Prothrombin time) : Đường đông máu ngoại sinh </a:t>
            </a:r>
          </a:p>
          <a:p>
            <a:pPr lvl="1">
              <a:lnSpc>
                <a:spcPct val="120000"/>
              </a:lnSpc>
              <a:spcBef>
                <a:spcPts val="0"/>
              </a:spcBef>
            </a:pPr>
            <a:r>
              <a:rPr lang="vi-VN" dirty="0" smtClean="0"/>
              <a:t>aPTT </a:t>
            </a:r>
            <a:r>
              <a:rPr lang="vi-VN" dirty="0"/>
              <a:t>( </a:t>
            </a:r>
            <a:r>
              <a:rPr lang="vi-VN" dirty="0" smtClean="0"/>
              <a:t>activated Partial Thromboplastin </a:t>
            </a:r>
            <a:r>
              <a:rPr lang="vi-VN" dirty="0"/>
              <a:t>time) : Đường </a:t>
            </a:r>
            <a:r>
              <a:rPr lang="vi-VN" dirty="0" smtClean="0"/>
              <a:t>đông máu nội sinh</a:t>
            </a:r>
          </a:p>
          <a:p>
            <a:pPr lvl="1">
              <a:lnSpc>
                <a:spcPct val="120000"/>
              </a:lnSpc>
              <a:spcBef>
                <a:spcPts val="0"/>
              </a:spcBef>
            </a:pPr>
            <a:r>
              <a:rPr lang="vi-VN" dirty="0" smtClean="0"/>
              <a:t>Định lượng nồng độ Fibrinogen ( định lượng YT I) </a:t>
            </a:r>
          </a:p>
          <a:p>
            <a:pPr lvl="1"/>
            <a:endParaRPr lang="en-US" dirty="0"/>
          </a:p>
        </p:txBody>
      </p:sp>
    </p:spTree>
    <p:extLst>
      <p:ext uri="{BB962C8B-B14F-4D97-AF65-F5344CB8AC3E}">
        <p14:creationId xmlns:p14="http://schemas.microsoft.com/office/powerpoint/2010/main" val="24117359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library.med.utah.edu/WebPath/jpeg5/HEME02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540" y="1483080"/>
            <a:ext cx="8280920" cy="5112568"/>
          </a:xfrm>
          <a:prstGeom prst="rect">
            <a:avLst/>
          </a:prstGeom>
          <a:ln w="88900" cap="sq" cmpd="thickThin">
            <a:solidFill>
              <a:srgbClr val="00B050"/>
            </a:solidFill>
            <a:prstDash val="solid"/>
            <a:miter lim="800000"/>
          </a:ln>
          <a:effectLst>
            <a:innerShdw blurRad="76200">
              <a:srgbClr val="000000"/>
            </a:innerShdw>
          </a:effectLst>
        </p:spPr>
      </p:pic>
      <p:sp>
        <p:nvSpPr>
          <p:cNvPr id="4" name="Rounded Rectangle 3"/>
          <p:cNvSpPr/>
          <p:nvPr/>
        </p:nvSpPr>
        <p:spPr>
          <a:xfrm>
            <a:off x="6096000" y="1560945"/>
            <a:ext cx="3953164" cy="1976731"/>
          </a:xfrm>
          <a:prstGeom prst="roundRect">
            <a:avLst/>
          </a:prstGeom>
          <a:solidFill>
            <a:schemeClr val="bg1">
              <a:alpha val="4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ounded Rectangle 4"/>
          <p:cNvSpPr/>
          <p:nvPr/>
        </p:nvSpPr>
        <p:spPr>
          <a:xfrm>
            <a:off x="6096000" y="3571311"/>
            <a:ext cx="3744416" cy="2023294"/>
          </a:xfrm>
          <a:prstGeom prst="roundRect">
            <a:avLst/>
          </a:prstGeom>
          <a:solidFill>
            <a:srgbClr val="FF0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ounded Rectangle 5"/>
          <p:cNvSpPr/>
          <p:nvPr/>
        </p:nvSpPr>
        <p:spPr>
          <a:xfrm>
            <a:off x="6096000" y="5699082"/>
            <a:ext cx="3744416" cy="792089"/>
          </a:xfrm>
          <a:prstGeom prst="roundRect">
            <a:avLst/>
          </a:prstGeom>
          <a:solidFill>
            <a:srgbClr val="00B05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p:cNvSpPr>
            <a:spLocks noGrp="1"/>
          </p:cNvSpPr>
          <p:nvPr>
            <p:ph type="title"/>
          </p:nvPr>
        </p:nvSpPr>
        <p:spPr/>
        <p:txBody>
          <a:bodyPr/>
          <a:lstStyle/>
          <a:p>
            <a:r>
              <a:rPr lang="vi-VN" b="1" dirty="0" smtClean="0">
                <a:solidFill>
                  <a:srgbClr val="0070C0"/>
                </a:solidFill>
                <a:latin typeface="Arial" panose="020B0604020202020204" pitchFamily="34" charset="0"/>
                <a:cs typeface="Arial" panose="020B0604020202020204" pitchFamily="34" charset="0"/>
              </a:rPr>
              <a:t>Xét nghiệm khảo sát các dòng TBM </a:t>
            </a:r>
            <a:endParaRPr lang="en-US" dirty="0"/>
          </a:p>
        </p:txBody>
      </p:sp>
      <p:pic>
        <p:nvPicPr>
          <p:cNvPr id="3" name="Picture 2"/>
          <p:cNvPicPr>
            <a:picLocks noChangeAspect="1"/>
          </p:cNvPicPr>
          <p:nvPr/>
        </p:nvPicPr>
        <p:blipFill>
          <a:blip r:embed="rId3"/>
          <a:stretch>
            <a:fillRect/>
          </a:stretch>
        </p:blipFill>
        <p:spPr>
          <a:xfrm>
            <a:off x="2206106" y="1483080"/>
            <a:ext cx="7779788" cy="5008091"/>
          </a:xfrm>
          <a:prstGeom prst="rect">
            <a:avLst/>
          </a:prstGeom>
        </p:spPr>
      </p:pic>
    </p:spTree>
    <p:extLst>
      <p:ext uri="{BB962C8B-B14F-4D97-AF65-F5344CB8AC3E}">
        <p14:creationId xmlns:p14="http://schemas.microsoft.com/office/powerpoint/2010/main" val="362157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273" y="124546"/>
            <a:ext cx="10515600" cy="1325563"/>
          </a:xfrm>
        </p:spPr>
        <p:txBody>
          <a:bodyPr/>
          <a:lstStyle/>
          <a:p>
            <a:r>
              <a:rPr lang="vi-VN" b="1" dirty="0" smtClean="0">
                <a:solidFill>
                  <a:srgbClr val="FF0000"/>
                </a:solidFill>
                <a:latin typeface="+mn-lt"/>
              </a:rPr>
              <a:t>Ví dụ : đánh giá tình trạng thiếu máu </a:t>
            </a:r>
            <a:endParaRPr lang="en-US" b="1" dirty="0">
              <a:solidFill>
                <a:srgbClr val="FF0000"/>
              </a:solidFill>
              <a:latin typeface="+mn-lt"/>
            </a:endParaRPr>
          </a:p>
        </p:txBody>
      </p:sp>
      <p:pic>
        <p:nvPicPr>
          <p:cNvPr id="3" name="Picture 2"/>
          <p:cNvPicPr>
            <a:picLocks noChangeAspect="1"/>
          </p:cNvPicPr>
          <p:nvPr/>
        </p:nvPicPr>
        <p:blipFill>
          <a:blip r:embed="rId2"/>
          <a:stretch>
            <a:fillRect/>
          </a:stretch>
        </p:blipFill>
        <p:spPr>
          <a:xfrm>
            <a:off x="323273" y="1231736"/>
            <a:ext cx="11259127" cy="5407891"/>
          </a:xfrm>
          <a:prstGeom prst="rect">
            <a:avLst/>
          </a:prstGeom>
          <a:ln w="57150" cap="sq">
            <a:solidFill>
              <a:srgbClr val="0070C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3731799" y="1450109"/>
            <a:ext cx="7755775" cy="5016758"/>
          </a:xfrm>
          <a:prstGeom prst="rect">
            <a:avLst/>
          </a:prstGeom>
          <a:solidFill>
            <a:schemeClr val="accent2">
              <a:lumMod val="20000"/>
              <a:lumOff val="80000"/>
            </a:schemeClr>
          </a:solidFill>
        </p:spPr>
        <p:txBody>
          <a:bodyPr wrap="square" rtlCol="0">
            <a:spAutoFit/>
          </a:bodyPr>
          <a:lstStyle/>
          <a:p>
            <a:r>
              <a:rPr lang="vi-VN" sz="2000" b="1" dirty="0" smtClean="0"/>
              <a:t>Các câu hỏi cần giải quyết khi có bất thường HC</a:t>
            </a:r>
            <a:r>
              <a:rPr lang="vi-VN" sz="2000" dirty="0" smtClean="0"/>
              <a:t> </a:t>
            </a:r>
          </a:p>
          <a:p>
            <a:endParaRPr lang="vi-VN" sz="2000" dirty="0" smtClean="0"/>
          </a:p>
          <a:p>
            <a:pPr marL="342900" indent="-342900">
              <a:buAutoNum type="arabicPeriod"/>
            </a:pPr>
            <a:r>
              <a:rPr lang="vi-VN" sz="2000" dirty="0" smtClean="0"/>
              <a:t>Có thiếu máu ? </a:t>
            </a:r>
            <a:r>
              <a:rPr lang="vi-VN" sz="2000" dirty="0" smtClean="0">
                <a:sym typeface="Wingdings" panose="05000000000000000000" pitchFamily="2" charset="2"/>
              </a:rPr>
              <a:t> tiêu chuẩn định nghĩa thiếu máu </a:t>
            </a:r>
          </a:p>
          <a:p>
            <a:pPr marL="342900" indent="-342900">
              <a:buAutoNum type="arabicPeriod"/>
            </a:pPr>
            <a:endParaRPr lang="vi-VN" sz="2000" dirty="0" smtClean="0">
              <a:sym typeface="Wingdings" panose="05000000000000000000" pitchFamily="2" charset="2"/>
            </a:endParaRPr>
          </a:p>
          <a:p>
            <a:pPr marL="342900" indent="-342900">
              <a:buAutoNum type="arabicPeriod"/>
            </a:pPr>
            <a:r>
              <a:rPr lang="vi-VN" sz="2000" dirty="0" smtClean="0">
                <a:sym typeface="Wingdings" panose="05000000000000000000" pitchFamily="2" charset="2"/>
              </a:rPr>
              <a:t>Mức độ Thiếu máu ?  phân loại theo quy luật nào ?</a:t>
            </a:r>
          </a:p>
          <a:p>
            <a:r>
              <a:rPr lang="vi-VN" sz="2000" dirty="0" smtClean="0">
                <a:sym typeface="Wingdings" panose="05000000000000000000" pitchFamily="2" charset="2"/>
              </a:rPr>
              <a:t>	- 1012 g/dL : nhẹ </a:t>
            </a:r>
          </a:p>
          <a:p>
            <a:r>
              <a:rPr lang="vi-VN" sz="2000" dirty="0">
                <a:sym typeface="Wingdings" panose="05000000000000000000" pitchFamily="2" charset="2"/>
              </a:rPr>
              <a:t>	</a:t>
            </a:r>
            <a:r>
              <a:rPr lang="vi-VN" sz="2000" dirty="0" smtClean="0">
                <a:sym typeface="Wingdings" panose="05000000000000000000" pitchFamily="2" charset="2"/>
              </a:rPr>
              <a:t>-   810 </a:t>
            </a:r>
            <a:r>
              <a:rPr lang="vi-VN" sz="2000" dirty="0">
                <a:sym typeface="Wingdings" panose="05000000000000000000" pitchFamily="2" charset="2"/>
              </a:rPr>
              <a:t>g/dL : </a:t>
            </a:r>
            <a:r>
              <a:rPr lang="vi-VN" sz="2000" dirty="0" smtClean="0">
                <a:sym typeface="Wingdings" panose="05000000000000000000" pitchFamily="2" charset="2"/>
              </a:rPr>
              <a:t>trung bình </a:t>
            </a:r>
          </a:p>
          <a:p>
            <a:r>
              <a:rPr lang="vi-VN" sz="2000" dirty="0">
                <a:sym typeface="Wingdings" panose="05000000000000000000" pitchFamily="2" charset="2"/>
              </a:rPr>
              <a:t>	</a:t>
            </a:r>
            <a:r>
              <a:rPr lang="vi-VN" sz="2000" dirty="0" smtClean="0">
                <a:sym typeface="Wingdings" panose="05000000000000000000" pitchFamily="2" charset="2"/>
              </a:rPr>
              <a:t>-   6 8 </a:t>
            </a:r>
            <a:r>
              <a:rPr lang="vi-VN" sz="2000" dirty="0">
                <a:sym typeface="Wingdings" panose="05000000000000000000" pitchFamily="2" charset="2"/>
              </a:rPr>
              <a:t>g/dL : </a:t>
            </a:r>
            <a:r>
              <a:rPr lang="vi-VN" sz="2000" dirty="0" smtClean="0">
                <a:sym typeface="Wingdings" panose="05000000000000000000" pitchFamily="2" charset="2"/>
              </a:rPr>
              <a:t>nặng</a:t>
            </a:r>
          </a:p>
          <a:p>
            <a:r>
              <a:rPr lang="vi-VN" sz="2000" dirty="0">
                <a:sym typeface="Wingdings" panose="05000000000000000000" pitchFamily="2" charset="2"/>
              </a:rPr>
              <a:t>	</a:t>
            </a:r>
            <a:r>
              <a:rPr lang="vi-VN" sz="2000" dirty="0" smtClean="0">
                <a:sym typeface="Wingdings" panose="05000000000000000000" pitchFamily="2" charset="2"/>
              </a:rPr>
              <a:t>- &lt; 6g/dL        : rất nặng   </a:t>
            </a:r>
          </a:p>
          <a:p>
            <a:endParaRPr lang="vi-VN" sz="2000" dirty="0">
              <a:sym typeface="Wingdings" panose="05000000000000000000" pitchFamily="2" charset="2"/>
            </a:endParaRPr>
          </a:p>
          <a:p>
            <a:r>
              <a:rPr lang="vi-VN" sz="2000" dirty="0" smtClean="0">
                <a:sym typeface="Wingdings" panose="05000000000000000000" pitchFamily="2" charset="2"/>
              </a:rPr>
              <a:t> 3. Thiếu máu kiểu gì ? </a:t>
            </a:r>
          </a:p>
          <a:p>
            <a:endParaRPr lang="vi-VN" sz="2000" dirty="0" smtClean="0">
              <a:sym typeface="Wingdings" panose="05000000000000000000" pitchFamily="2" charset="2"/>
            </a:endParaRPr>
          </a:p>
          <a:p>
            <a:r>
              <a:rPr lang="vi-VN" sz="2000" dirty="0">
                <a:sym typeface="Wingdings" panose="05000000000000000000" pitchFamily="2" charset="2"/>
              </a:rPr>
              <a:t> </a:t>
            </a:r>
            <a:r>
              <a:rPr lang="vi-VN" sz="2000" dirty="0" smtClean="0">
                <a:sym typeface="Wingdings" panose="05000000000000000000" pitchFamily="2" charset="2"/>
              </a:rPr>
              <a:t>4.</a:t>
            </a:r>
            <a:r>
              <a:rPr lang="vi-VN" sz="2000" dirty="0">
                <a:sym typeface="Wingdings" panose="05000000000000000000" pitchFamily="2" charset="2"/>
              </a:rPr>
              <a:t> Tủy có đáp ứng với tình trạng TM ? </a:t>
            </a:r>
          </a:p>
          <a:p>
            <a:endParaRPr lang="vi-VN" sz="2000" dirty="0" smtClean="0">
              <a:sym typeface="Wingdings" panose="05000000000000000000" pitchFamily="2" charset="2"/>
            </a:endParaRPr>
          </a:p>
          <a:p>
            <a:r>
              <a:rPr lang="vi-VN" sz="2000" dirty="0" smtClean="0">
                <a:sym typeface="Wingdings" panose="05000000000000000000" pitchFamily="2" charset="2"/>
              </a:rPr>
              <a:t> 5. Độ phân bố HC như thế nào ? </a:t>
            </a:r>
          </a:p>
          <a:p>
            <a:endParaRPr lang="vi-VN" sz="2000" dirty="0" smtClean="0">
              <a:sym typeface="Wingdings" panose="05000000000000000000" pitchFamily="2" charset="2"/>
            </a:endParaRPr>
          </a:p>
        </p:txBody>
      </p:sp>
    </p:spTree>
    <p:extLst>
      <p:ext uri="{BB962C8B-B14F-4D97-AF65-F5344CB8AC3E}">
        <p14:creationId xmlns:p14="http://schemas.microsoft.com/office/powerpoint/2010/main" val="101111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65125"/>
            <a:ext cx="10608732" cy="5977776"/>
          </a:xfrm>
          <a:prstGeom prst="rect">
            <a:avLst/>
          </a:prstGeom>
        </p:spPr>
      </p:pic>
      <p:pic>
        <p:nvPicPr>
          <p:cNvPr id="5" name="Picture 4"/>
          <p:cNvPicPr>
            <a:picLocks noChangeAspect="1"/>
          </p:cNvPicPr>
          <p:nvPr/>
        </p:nvPicPr>
        <p:blipFill>
          <a:blip r:embed="rId3"/>
          <a:stretch>
            <a:fillRect/>
          </a:stretch>
        </p:blipFill>
        <p:spPr>
          <a:xfrm>
            <a:off x="838200" y="365126"/>
            <a:ext cx="10515600" cy="5824008"/>
          </a:xfrm>
          <a:prstGeom prst="rect">
            <a:avLst/>
          </a:prstGeom>
        </p:spPr>
      </p:pic>
    </p:spTree>
    <p:extLst>
      <p:ext uri="{BB962C8B-B14F-4D97-AF65-F5344CB8AC3E}">
        <p14:creationId xmlns:p14="http://schemas.microsoft.com/office/powerpoint/2010/main" val="425520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134" y="176348"/>
            <a:ext cx="9522233" cy="5758785"/>
          </a:xfrm>
          <a:prstGeom prst="rect">
            <a:avLst/>
          </a:prstGeom>
        </p:spPr>
      </p:pic>
      <p:sp>
        <p:nvSpPr>
          <p:cNvPr id="4" name="TextBox 3"/>
          <p:cNvSpPr txBox="1"/>
          <p:nvPr/>
        </p:nvSpPr>
        <p:spPr>
          <a:xfrm>
            <a:off x="1490134" y="5994400"/>
            <a:ext cx="9522234" cy="646331"/>
          </a:xfrm>
          <a:prstGeom prst="rect">
            <a:avLst/>
          </a:prstGeom>
          <a:noFill/>
        </p:spPr>
        <p:txBody>
          <a:bodyPr wrap="square" rtlCol="0">
            <a:spAutoFit/>
          </a:bodyPr>
          <a:lstStyle/>
          <a:p>
            <a:pPr marL="342900" indent="-342900">
              <a:buAutoNum type="alphaUcPeriod"/>
            </a:pPr>
            <a:r>
              <a:rPr lang="en-US" dirty="0" smtClean="0"/>
              <a:t>Toxic </a:t>
            </a:r>
            <a:r>
              <a:rPr lang="en-US" dirty="0"/>
              <a:t>granules in neutrophils. </a:t>
            </a:r>
            <a:r>
              <a:rPr lang="en-US" b="1" dirty="0" smtClean="0"/>
              <a:t>B. </a:t>
            </a:r>
            <a:r>
              <a:rPr lang="en-US" dirty="0" err="1" smtClean="0"/>
              <a:t>Chediak</a:t>
            </a:r>
            <a:r>
              <a:rPr lang="en-US" dirty="0" smtClean="0"/>
              <a:t>-Higashi disease. </a:t>
            </a:r>
            <a:r>
              <a:rPr lang="en-US" b="1" dirty="0" smtClean="0"/>
              <a:t>C. </a:t>
            </a:r>
            <a:r>
              <a:rPr lang="en-US" dirty="0" smtClean="0"/>
              <a:t>Hurler syndrome. </a:t>
            </a:r>
            <a:endParaRPr lang="vi-VN" dirty="0" smtClean="0"/>
          </a:p>
          <a:p>
            <a:r>
              <a:rPr lang="en-US" b="1" dirty="0" smtClean="0"/>
              <a:t>D</a:t>
            </a:r>
            <a:r>
              <a:rPr lang="en-US" b="1" dirty="0"/>
              <a:t>. </a:t>
            </a:r>
            <a:r>
              <a:rPr lang="en-US" dirty="0" smtClean="0"/>
              <a:t>Examples</a:t>
            </a:r>
            <a:r>
              <a:rPr lang="vi-VN" dirty="0" smtClean="0"/>
              <a:t> </a:t>
            </a:r>
            <a:r>
              <a:rPr lang="en-US" dirty="0" smtClean="0"/>
              <a:t>of </a:t>
            </a:r>
            <a:r>
              <a:rPr lang="en-US" dirty="0"/>
              <a:t>apoptosis of two neutrophils </a:t>
            </a:r>
            <a:r>
              <a:rPr lang="en-US" b="1" dirty="0" smtClean="0"/>
              <a:t>E</a:t>
            </a:r>
            <a:r>
              <a:rPr lang="en-US" b="1" dirty="0"/>
              <a:t>. </a:t>
            </a:r>
            <a:r>
              <a:rPr lang="en-US" dirty="0" err="1"/>
              <a:t>Dohle</a:t>
            </a:r>
            <a:r>
              <a:rPr lang="en-US" dirty="0"/>
              <a:t> bodies. </a:t>
            </a:r>
            <a:r>
              <a:rPr lang="en-US" b="1" dirty="0" smtClean="0"/>
              <a:t>F</a:t>
            </a:r>
            <a:r>
              <a:rPr lang="en-US" b="1" dirty="0"/>
              <a:t>. </a:t>
            </a:r>
            <a:r>
              <a:rPr lang="en-US" dirty="0"/>
              <a:t>May-</a:t>
            </a:r>
            <a:r>
              <a:rPr lang="en-US" dirty="0" err="1"/>
              <a:t>Hegglin</a:t>
            </a:r>
            <a:r>
              <a:rPr lang="en-US" dirty="0"/>
              <a:t> disease. </a:t>
            </a:r>
          </a:p>
        </p:txBody>
      </p:sp>
    </p:spTree>
    <p:extLst>
      <p:ext uri="{BB962C8B-B14F-4D97-AF65-F5344CB8AC3E}">
        <p14:creationId xmlns:p14="http://schemas.microsoft.com/office/powerpoint/2010/main" val="11770638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err="1" smtClean="0">
                <a:solidFill>
                  <a:srgbClr val="FF3300"/>
                </a:solidFill>
                <a:effectLst/>
              </a:rPr>
              <a:t>Hồng</a:t>
            </a:r>
            <a:r>
              <a:rPr lang="en-US" b="1" dirty="0" smtClean="0">
                <a:solidFill>
                  <a:srgbClr val="FF3300"/>
                </a:solidFill>
                <a:effectLst/>
              </a:rPr>
              <a:t> </a:t>
            </a:r>
            <a:r>
              <a:rPr lang="en-US" b="1" dirty="0" err="1" smtClean="0">
                <a:solidFill>
                  <a:srgbClr val="FF3300"/>
                </a:solidFill>
                <a:effectLst/>
              </a:rPr>
              <a:t>cầu</a:t>
            </a:r>
            <a:r>
              <a:rPr lang="en-US" b="1" dirty="0" smtClean="0">
                <a:solidFill>
                  <a:srgbClr val="FF3300"/>
                </a:solidFill>
                <a:effectLst/>
              </a:rPr>
              <a:t> </a:t>
            </a:r>
            <a:r>
              <a:rPr lang="en-US" b="1" dirty="0" err="1" smtClean="0">
                <a:solidFill>
                  <a:srgbClr val="FF3300"/>
                </a:solidFill>
                <a:effectLst/>
              </a:rPr>
              <a:t>lưới</a:t>
            </a:r>
            <a:r>
              <a:rPr lang="en-US" b="1" dirty="0" smtClean="0">
                <a:solidFill>
                  <a:srgbClr val="FF3300"/>
                </a:solidFill>
                <a:effectLst/>
              </a:rPr>
              <a:t> ( Reticulocyte )</a:t>
            </a:r>
          </a:p>
        </p:txBody>
      </p:sp>
      <p:sp>
        <p:nvSpPr>
          <p:cNvPr id="15363" name="Rectangle 3"/>
          <p:cNvSpPr>
            <a:spLocks noGrp="1" noChangeArrowheads="1"/>
          </p:cNvSpPr>
          <p:nvPr>
            <p:ph sz="half"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p>
            <a:pPr>
              <a:lnSpc>
                <a:spcPct val="110000"/>
              </a:lnSpc>
            </a:pP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hồng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cầu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phóng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thích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từ</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tủy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xương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tuần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hoàn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máu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ngày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mất</a:t>
            </a:r>
            <a:r>
              <a:rPr lang="en-US" sz="2400" dirty="0">
                <a:latin typeface="Arial" panose="020B0604020202020204" pitchFamily="34" charset="0"/>
                <a:cs typeface="Arial" panose="020B0604020202020204" pitchFamily="34" charset="0"/>
              </a:rPr>
              <a:t> RNA </a:t>
            </a:r>
            <a:r>
              <a:rPr lang="en-US" sz="2400" dirty="0" err="1">
                <a:latin typeface="Arial" panose="020B0604020202020204" pitchFamily="34" charset="0"/>
                <a:cs typeface="Arial" panose="020B0604020202020204" pitchFamily="34" charset="0"/>
              </a:rPr>
              <a:t>còn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để</a:t>
            </a:r>
            <a:r>
              <a:rPr lang="en-US" sz="2400" dirty="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a:t>
            </a:r>
            <a:r>
              <a:rPr lang="vi-VN" sz="2400" dirty="0" smtClean="0">
                <a:latin typeface="Arial" panose="020B0604020202020204" pitchFamily="34" charset="0"/>
                <a:cs typeface="Arial" panose="020B0604020202020204" pitchFamily="34" charset="0"/>
              </a:rPr>
              <a:t>ở</a:t>
            </a:r>
            <a:r>
              <a:rPr lang="en-US" sz="2400" dirty="0" smtClean="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thành</a:t>
            </a:r>
            <a:r>
              <a:rPr lang="en-US" sz="2400" dirty="0">
                <a:latin typeface="Arial" panose="020B0604020202020204" pitchFamily="34" charset="0"/>
                <a:cs typeface="Arial" panose="020B0604020202020204" pitchFamily="34" charset="0"/>
              </a:rPr>
              <a:t> HC </a:t>
            </a:r>
            <a:r>
              <a:rPr lang="en-US" sz="2400" dirty="0" err="1">
                <a:latin typeface="Arial" panose="020B0604020202020204" pitchFamily="34" charset="0"/>
                <a:cs typeface="Arial" panose="020B0604020202020204" pitchFamily="34" charset="0"/>
              </a:rPr>
              <a:t>trưởng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thành</a:t>
            </a:r>
            <a:r>
              <a:rPr lang="en-US" sz="2400" dirty="0">
                <a:latin typeface="Arial" panose="020B0604020202020204" pitchFamily="34" charset="0"/>
                <a:cs typeface="Arial" panose="020B0604020202020204" pitchFamily="34" charset="0"/>
              </a:rPr>
              <a:t>. </a:t>
            </a:r>
          </a:p>
          <a:p>
            <a:pPr>
              <a:lnSpc>
                <a:spcPct val="110000"/>
              </a:lnSpc>
            </a:pPr>
            <a:r>
              <a:rPr lang="en-US" sz="2400" dirty="0" err="1">
                <a:latin typeface="Arial" panose="020B0604020202020204" pitchFamily="34" charset="0"/>
                <a:cs typeface="Arial" panose="020B0604020202020204" pitchFamily="34" charset="0"/>
              </a:rPr>
              <a:t>Tùy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xương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thường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đáp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ứng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thiếu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máu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bởi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tăng</a:t>
            </a:r>
            <a:r>
              <a:rPr lang="en-US" sz="2400" dirty="0">
                <a:latin typeface="Arial" panose="020B0604020202020204" pitchFamily="34" charset="0"/>
                <a:cs typeface="Arial" panose="020B0604020202020204" pitchFamily="34" charset="0"/>
              </a:rPr>
              <a:t> HCL </a:t>
            </a:r>
            <a:r>
              <a:rPr lang="en-US" sz="2400" dirty="0" err="1">
                <a:latin typeface="Arial" panose="020B0604020202020204" pitchFamily="34" charset="0"/>
                <a:cs typeface="Arial" panose="020B0604020202020204" pitchFamily="34" charset="0"/>
              </a:rPr>
              <a:t>từ</a:t>
            </a:r>
            <a:r>
              <a:rPr lang="en-US" sz="2400" dirty="0">
                <a:latin typeface="Arial" panose="020B0604020202020204" pitchFamily="34" charset="0"/>
                <a:cs typeface="Arial" panose="020B0604020202020204" pitchFamily="34" charset="0"/>
              </a:rPr>
              <a:t> 6-8 </a:t>
            </a:r>
            <a:r>
              <a:rPr lang="en-US" sz="2400" dirty="0" err="1">
                <a:latin typeface="Arial" panose="020B0604020202020204" pitchFamily="34" charset="0"/>
                <a:cs typeface="Arial" panose="020B0604020202020204" pitchFamily="34" charset="0"/>
              </a:rPr>
              <a:t>lần</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a:lnSpc>
                <a:spcPct val="110000"/>
              </a:lnSpc>
            </a:pPr>
            <a:r>
              <a:rPr lang="en-US" sz="2400" dirty="0" err="1">
                <a:latin typeface="Arial" panose="020B0604020202020204" pitchFamily="34" charset="0"/>
                <a:cs typeface="Arial" panose="020B0604020202020204" pitchFamily="34" charset="0"/>
              </a:rPr>
              <a:t>Nếu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thiếu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máu</a:t>
            </a:r>
            <a:r>
              <a:rPr lang="en-US" sz="2400" dirty="0">
                <a:latin typeface="Arial" panose="020B0604020202020204" pitchFamily="34" charset="0"/>
                <a:cs typeface="Arial" panose="020B0604020202020204" pitchFamily="34" charset="0"/>
              </a:rPr>
              <a:t> do </a:t>
            </a:r>
            <a:r>
              <a:rPr lang="en-US" sz="2400" dirty="0" err="1">
                <a:latin typeface="Arial" panose="020B0604020202020204" pitchFamily="34" charset="0"/>
                <a:cs typeface="Arial" panose="020B0604020202020204" pitchFamily="34" charset="0"/>
              </a:rPr>
              <a:t>giảm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xuất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từ</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tủy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xương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thì</a:t>
            </a:r>
            <a:r>
              <a:rPr lang="en-US" sz="2400" dirty="0">
                <a:latin typeface="Arial" panose="020B0604020202020204" pitchFamily="34" charset="0"/>
                <a:cs typeface="Arial" panose="020B0604020202020204" pitchFamily="34" charset="0"/>
              </a:rPr>
              <a:t> HCL </a:t>
            </a:r>
            <a:r>
              <a:rPr lang="en-US" sz="2400" dirty="0" err="1">
                <a:latin typeface="Arial" panose="020B0604020202020204" pitchFamily="34" charset="0"/>
                <a:cs typeface="Arial" panose="020B0604020202020204" pitchFamily="34" charset="0"/>
              </a:rPr>
              <a:t>giảm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a:lnSpc>
                <a:spcPct val="110000"/>
              </a:lnSpc>
            </a:pPr>
            <a:r>
              <a:rPr lang="en-US" sz="2400" dirty="0" err="1">
                <a:latin typeface="Arial" panose="020B0604020202020204" pitchFamily="34" charset="0"/>
                <a:cs typeface="Arial" panose="020B0604020202020204" pitchFamily="34" charset="0"/>
              </a:rPr>
              <a:t>Nếu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thiếu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máu</a:t>
            </a:r>
            <a:r>
              <a:rPr lang="en-US" sz="2400" dirty="0">
                <a:latin typeface="Arial" panose="020B0604020202020204" pitchFamily="34" charset="0"/>
                <a:cs typeface="Arial" panose="020B0604020202020204" pitchFamily="34" charset="0"/>
              </a:rPr>
              <a:t> do </a:t>
            </a:r>
            <a:r>
              <a:rPr lang="en-US" sz="2400" dirty="0" err="1">
                <a:latin typeface="Arial" panose="020B0604020202020204" pitchFamily="34" charset="0"/>
                <a:cs typeface="Arial" panose="020B0604020202020204" pitchFamily="34" charset="0"/>
              </a:rPr>
              <a:t>tăng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hủy</a:t>
            </a:r>
            <a:r>
              <a:rPr lang="en-US" sz="2400" dirty="0">
                <a:latin typeface="Arial" panose="020B0604020202020204" pitchFamily="34" charset="0"/>
                <a:cs typeface="Arial" panose="020B0604020202020204" pitchFamily="34" charset="0"/>
              </a:rPr>
              <a:t> HC </a:t>
            </a:r>
            <a:r>
              <a:rPr lang="en-US" sz="2400" dirty="0" err="1">
                <a:latin typeface="Arial" panose="020B0604020202020204" pitchFamily="34" charset="0"/>
                <a:cs typeface="Arial" panose="020B0604020202020204" pitchFamily="34" charset="0"/>
              </a:rPr>
              <a:t>hoặc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máu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thì</a:t>
            </a:r>
            <a:r>
              <a:rPr lang="en-US" sz="2400" dirty="0">
                <a:latin typeface="Arial" panose="020B0604020202020204" pitchFamily="34" charset="0"/>
                <a:cs typeface="Arial" panose="020B0604020202020204" pitchFamily="34" charset="0"/>
              </a:rPr>
              <a:t> HC </a:t>
            </a:r>
            <a:r>
              <a:rPr lang="en-US" sz="2400" dirty="0" err="1">
                <a:latin typeface="Arial" panose="020B0604020202020204" pitchFamily="34" charset="0"/>
                <a:cs typeface="Arial" panose="020B0604020202020204" pitchFamily="34" charset="0"/>
              </a:rPr>
              <a:t>lưới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cao</a:t>
            </a:r>
            <a:r>
              <a:rPr lang="en-US" sz="2400" dirty="0">
                <a:latin typeface="Arial" panose="020B0604020202020204" pitchFamily="34" charset="0"/>
                <a:cs typeface="Arial" panose="020B0604020202020204" pitchFamily="34" charset="0"/>
              </a:rPr>
              <a:t> </a:t>
            </a:r>
          </a:p>
          <a:p>
            <a:pPr>
              <a:lnSpc>
                <a:spcPct val="90000"/>
              </a:lnSpc>
            </a:pPr>
            <a:endParaRPr lang="en-US" sz="2400" dirty="0"/>
          </a:p>
        </p:txBody>
      </p:sp>
      <p:pic>
        <p:nvPicPr>
          <p:cNvPr id="4" name="Picture 3"/>
          <p:cNvPicPr>
            <a:picLocks noChangeAspect="1"/>
          </p:cNvPicPr>
          <p:nvPr/>
        </p:nvPicPr>
        <p:blipFill>
          <a:blip r:embed="rId2"/>
          <a:stretch>
            <a:fillRect/>
          </a:stretch>
        </p:blipFill>
        <p:spPr>
          <a:xfrm>
            <a:off x="8550425" y="2265943"/>
            <a:ext cx="3200677" cy="640135"/>
          </a:xfrm>
          <a:prstGeom prst="rect">
            <a:avLst/>
          </a:prstGeom>
        </p:spPr>
      </p:pic>
      <p:pic>
        <p:nvPicPr>
          <p:cNvPr id="2" name="Content Placeholder 1"/>
          <p:cNvPicPr>
            <a:picLocks noGrp="1" noChangeAspect="1"/>
          </p:cNvPicPr>
          <p:nvPr>
            <p:ph sz="half" idx="2"/>
          </p:nvPr>
        </p:nvPicPr>
        <p:blipFill>
          <a:blip r:embed="rId3"/>
          <a:stretch>
            <a:fillRect/>
          </a:stretch>
        </p:blipFill>
        <p:spPr>
          <a:xfrm>
            <a:off x="6338887" y="2128592"/>
            <a:ext cx="4848225" cy="3629025"/>
          </a:xfrm>
          <a:prstGeom prst="rect">
            <a:avLst/>
          </a:prstGeom>
        </p:spPr>
      </p:pic>
      <p:sp>
        <p:nvSpPr>
          <p:cNvPr id="5" name="TextBox 4"/>
          <p:cNvSpPr txBox="1"/>
          <p:nvPr/>
        </p:nvSpPr>
        <p:spPr>
          <a:xfrm>
            <a:off x="8445730" y="5128953"/>
            <a:ext cx="1511097" cy="369332"/>
          </a:xfrm>
          <a:prstGeom prst="rect">
            <a:avLst/>
          </a:prstGeom>
          <a:noFill/>
        </p:spPr>
        <p:txBody>
          <a:bodyPr wrap="square" rtlCol="0">
            <a:spAutoFit/>
          </a:bodyPr>
          <a:lstStyle/>
          <a:p>
            <a:r>
              <a:rPr lang="vi-VN" dirty="0" smtClean="0"/>
              <a:t>Reticulocyte </a:t>
            </a:r>
            <a:endParaRPr lang="en-US" dirty="0"/>
          </a:p>
        </p:txBody>
      </p:sp>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424" y="2115081"/>
            <a:ext cx="5020376" cy="37724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7171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solidFill>
                  <a:srgbClr val="FF0000"/>
                </a:solidFill>
                <a:latin typeface="+mn-lt"/>
              </a:rPr>
              <a:t>Mục tiêu bài giảng </a:t>
            </a:r>
            <a:endParaRPr lang="en-US" dirty="0">
              <a:solidFill>
                <a:srgbClr val="FF0000"/>
              </a:solidFill>
              <a:latin typeface="+mn-lt"/>
            </a:endParaRPr>
          </a:p>
        </p:txBody>
      </p:sp>
      <p:sp>
        <p:nvSpPr>
          <p:cNvPr id="3" name="Content Placeholder 2"/>
          <p:cNvSpPr>
            <a:spLocks noGrp="1"/>
          </p:cNvSpPr>
          <p:nvPr>
            <p:ph idx="1"/>
          </p:nvPr>
        </p:nvSpPr>
        <p:spPr/>
        <p:txBody>
          <a:bodyPr/>
          <a:lstStyle/>
          <a:p>
            <a:pPr>
              <a:lnSpc>
                <a:spcPct val="100000"/>
              </a:lnSpc>
            </a:pPr>
            <a:r>
              <a:rPr lang="vi-VN" dirty="0" smtClean="0"/>
              <a:t>Hiểu và trình bày được các bước tiệp cận lâm sàng của bệnh nhân rối loạn về máu </a:t>
            </a:r>
          </a:p>
          <a:p>
            <a:pPr>
              <a:lnSpc>
                <a:spcPct val="100000"/>
              </a:lnSpc>
            </a:pPr>
            <a:endParaRPr lang="vi-VN" dirty="0"/>
          </a:p>
          <a:p>
            <a:pPr>
              <a:lnSpc>
                <a:spcPct val="100000"/>
              </a:lnSpc>
            </a:pPr>
            <a:r>
              <a:rPr lang="vi-VN" dirty="0" smtClean="0"/>
              <a:t>Liệt kê và lựa chọn xét nghiệm thích hợp, đầy đủ để chẩn đoán chính xác bệnh lý về máu </a:t>
            </a:r>
          </a:p>
          <a:p>
            <a:pPr>
              <a:lnSpc>
                <a:spcPct val="100000"/>
              </a:lnSpc>
            </a:pPr>
            <a:endParaRPr lang="vi-VN" dirty="0"/>
          </a:p>
          <a:p>
            <a:pPr>
              <a:lnSpc>
                <a:spcPct val="100000"/>
              </a:lnSpc>
            </a:pPr>
            <a:r>
              <a:rPr lang="vi-VN" dirty="0" smtClean="0"/>
              <a:t>Hoàn thành tốt bệnh án của bệnh nhân có rối loạn về máu</a:t>
            </a:r>
            <a:endParaRPr lang="en-US" dirty="0"/>
          </a:p>
        </p:txBody>
      </p:sp>
    </p:spTree>
    <p:extLst>
      <p:ext uri="{BB962C8B-B14F-4D97-AF65-F5344CB8AC3E}">
        <p14:creationId xmlns:p14="http://schemas.microsoft.com/office/powerpoint/2010/main" val="29517368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ctr"/>
            <a:r>
              <a:rPr lang="vi-VN" sz="3600" dirty="0" smtClean="0">
                <a:solidFill>
                  <a:srgbClr val="FF0000"/>
                </a:solidFill>
                <a:latin typeface="Tahoma" pitchFamily="34" charset="0"/>
                <a:cs typeface="Tahoma" pitchFamily="34" charset="0"/>
              </a:rPr>
              <a:t>Đếm tiểu cầu tự động và phết máu ngoại biên </a:t>
            </a:r>
            <a:endParaRPr lang="en-US" sz="3600" dirty="0">
              <a:solidFill>
                <a:srgbClr val="FF0000"/>
              </a:solidFill>
              <a:latin typeface="Tahoma" pitchFamily="34" charset="0"/>
              <a:cs typeface="Tahoma" pitchFamily="34" charset="0"/>
            </a:endParaRPr>
          </a:p>
        </p:txBody>
      </p:sp>
      <p:sp>
        <p:nvSpPr>
          <p:cNvPr id="3" name="Content Placeholder 2"/>
          <p:cNvSpPr>
            <a:spLocks noGrp="1"/>
          </p:cNvSpPr>
          <p:nvPr>
            <p:ph idx="1"/>
          </p:nvPr>
        </p:nvSpPr>
        <p:spPr>
          <a:xfrm>
            <a:off x="838200" y="1825625"/>
            <a:ext cx="4664676" cy="4351338"/>
          </a:xfrm>
        </p:spPr>
        <p:txBody>
          <a:bodyPr>
            <a:normAutofit/>
          </a:bodyPr>
          <a:lstStyle/>
          <a:p>
            <a:pPr lvl="0"/>
            <a:r>
              <a:rPr lang="en-US" sz="2000" dirty="0" err="1"/>
              <a:t>Thực</a:t>
            </a:r>
            <a:r>
              <a:rPr lang="en-US" sz="2000" dirty="0"/>
              <a:t> </a:t>
            </a:r>
            <a:r>
              <a:rPr lang="en-US" sz="2000" dirty="0" err="1"/>
              <a:t>hiện</a:t>
            </a:r>
            <a:r>
              <a:rPr lang="en-US" sz="2000" dirty="0"/>
              <a:t> CTM ở </a:t>
            </a:r>
            <a:r>
              <a:rPr lang="en-US" sz="2000" dirty="0" err="1"/>
              <a:t>những</a:t>
            </a:r>
            <a:r>
              <a:rPr lang="en-US" sz="2000" dirty="0"/>
              <a:t> </a:t>
            </a:r>
            <a:r>
              <a:rPr lang="en-US" sz="2000" dirty="0" err="1"/>
              <a:t>bệnh</a:t>
            </a:r>
            <a:r>
              <a:rPr lang="en-US" sz="2000" dirty="0"/>
              <a:t> </a:t>
            </a:r>
            <a:r>
              <a:rPr lang="en-US" sz="2000" dirty="0" err="1"/>
              <a:t>nhân</a:t>
            </a:r>
            <a:r>
              <a:rPr lang="en-US" sz="2000" dirty="0"/>
              <a:t> </a:t>
            </a:r>
            <a:r>
              <a:rPr lang="en-US" sz="2000" dirty="0" err="1"/>
              <a:t>có</a:t>
            </a:r>
            <a:r>
              <a:rPr lang="en-US" sz="2000" dirty="0"/>
              <a:t> </a:t>
            </a:r>
            <a:r>
              <a:rPr lang="en-US" sz="2000" dirty="0" err="1"/>
              <a:t>chảy</a:t>
            </a:r>
            <a:r>
              <a:rPr lang="en-US" sz="2000" dirty="0"/>
              <a:t> </a:t>
            </a:r>
            <a:r>
              <a:rPr lang="en-US" sz="2000" dirty="0" err="1"/>
              <a:t>máu</a:t>
            </a:r>
            <a:r>
              <a:rPr lang="en-US" sz="2000" dirty="0"/>
              <a:t> </a:t>
            </a:r>
            <a:r>
              <a:rPr lang="en-US" sz="2000" dirty="0" err="1"/>
              <a:t>bất</a:t>
            </a:r>
            <a:r>
              <a:rPr lang="en-US" sz="2000" dirty="0"/>
              <a:t> </a:t>
            </a:r>
            <a:r>
              <a:rPr lang="en-US" sz="2000" dirty="0" err="1"/>
              <a:t>thường</a:t>
            </a:r>
            <a:r>
              <a:rPr lang="en-US" sz="2000" dirty="0"/>
              <a:t>. </a:t>
            </a:r>
            <a:endParaRPr lang="vi-VN" sz="2000" dirty="0" smtClean="0"/>
          </a:p>
          <a:p>
            <a:pPr lvl="0"/>
            <a:r>
              <a:rPr lang="en-US" sz="2000" dirty="0" err="1" smtClean="0"/>
              <a:t>Đo</a:t>
            </a:r>
            <a:r>
              <a:rPr lang="en-US" sz="2000" dirty="0" smtClean="0"/>
              <a:t> </a:t>
            </a:r>
            <a:r>
              <a:rPr lang="en-US" sz="2000" dirty="0" err="1"/>
              <a:t>số</a:t>
            </a:r>
            <a:r>
              <a:rPr lang="en-US" sz="2000" dirty="0"/>
              <a:t> </a:t>
            </a:r>
            <a:r>
              <a:rPr lang="en-US" sz="2000" dirty="0" err="1"/>
              <a:t>lượng</a:t>
            </a:r>
            <a:r>
              <a:rPr lang="en-US" sz="2000" dirty="0"/>
              <a:t> </a:t>
            </a:r>
            <a:r>
              <a:rPr lang="en-US" sz="2000" dirty="0" err="1"/>
              <a:t>kích</a:t>
            </a:r>
            <a:r>
              <a:rPr lang="en-US" sz="2000" dirty="0"/>
              <a:t> </a:t>
            </a:r>
            <a:r>
              <a:rPr lang="en-US" sz="2000" dirty="0" err="1"/>
              <a:t>thước</a:t>
            </a:r>
            <a:r>
              <a:rPr lang="en-US" sz="2000" dirty="0"/>
              <a:t> </a:t>
            </a:r>
            <a:r>
              <a:rPr lang="en-US" sz="2000" dirty="0" err="1"/>
              <a:t>tiểu</a:t>
            </a:r>
            <a:r>
              <a:rPr lang="en-US" sz="2000" dirty="0"/>
              <a:t> </a:t>
            </a:r>
            <a:r>
              <a:rPr lang="en-US" sz="2000" dirty="0" err="1"/>
              <a:t>cầu</a:t>
            </a:r>
            <a:r>
              <a:rPr lang="en-US" sz="2000" dirty="0"/>
              <a:t> </a:t>
            </a:r>
            <a:r>
              <a:rPr lang="en-US" sz="2000" dirty="0" err="1"/>
              <a:t>bằng</a:t>
            </a:r>
            <a:r>
              <a:rPr lang="en-US" sz="2000" dirty="0"/>
              <a:t> </a:t>
            </a:r>
            <a:r>
              <a:rPr lang="en-US" sz="2000" dirty="0" err="1"/>
              <a:t>máy</a:t>
            </a:r>
            <a:r>
              <a:rPr lang="en-US" sz="2000" dirty="0"/>
              <a:t> </a:t>
            </a:r>
            <a:r>
              <a:rPr lang="en-US" sz="2000" dirty="0" err="1"/>
              <a:t>tự</a:t>
            </a:r>
            <a:r>
              <a:rPr lang="en-US" sz="2000" dirty="0"/>
              <a:t> </a:t>
            </a:r>
            <a:r>
              <a:rPr lang="en-US" sz="2000" dirty="0" err="1"/>
              <a:t>động</a:t>
            </a:r>
            <a:r>
              <a:rPr lang="en-US" sz="2000" dirty="0"/>
              <a:t> </a:t>
            </a:r>
            <a:r>
              <a:rPr lang="en-US" sz="2000" dirty="0" err="1"/>
              <a:t>và</a:t>
            </a:r>
            <a:r>
              <a:rPr lang="en-US" sz="2000" dirty="0"/>
              <a:t> </a:t>
            </a:r>
            <a:r>
              <a:rPr lang="en-US" sz="2000" dirty="0" err="1"/>
              <a:t>phân</a:t>
            </a:r>
            <a:r>
              <a:rPr lang="en-US" sz="2000" dirty="0"/>
              <a:t> </a:t>
            </a:r>
            <a:r>
              <a:rPr lang="en-US" sz="2000" dirty="0" err="1"/>
              <a:t>tích</a:t>
            </a:r>
            <a:r>
              <a:rPr lang="en-US" sz="2000" dirty="0"/>
              <a:t> </a:t>
            </a:r>
            <a:r>
              <a:rPr lang="en-US" sz="2000" dirty="0" err="1"/>
              <a:t>phết</a:t>
            </a:r>
            <a:r>
              <a:rPr lang="en-US" sz="2000" dirty="0"/>
              <a:t> </a:t>
            </a:r>
            <a:r>
              <a:rPr lang="en-US" sz="2000" dirty="0" err="1"/>
              <a:t>máu</a:t>
            </a:r>
            <a:r>
              <a:rPr lang="en-US" sz="2000" dirty="0"/>
              <a:t> </a:t>
            </a:r>
            <a:r>
              <a:rPr lang="en-US" sz="2000" dirty="0" err="1"/>
              <a:t>có</a:t>
            </a:r>
            <a:r>
              <a:rPr lang="en-US" sz="2000" dirty="0"/>
              <a:t> </a:t>
            </a:r>
            <a:r>
              <a:rPr lang="en-US" sz="2000" dirty="0" err="1"/>
              <a:t>độ</a:t>
            </a:r>
            <a:r>
              <a:rPr lang="en-US" sz="2000" dirty="0"/>
              <a:t> </a:t>
            </a:r>
            <a:r>
              <a:rPr lang="en-US" sz="2000" dirty="0" err="1"/>
              <a:t>nhạy</a:t>
            </a:r>
            <a:r>
              <a:rPr lang="en-US" sz="2000" dirty="0"/>
              <a:t> </a:t>
            </a:r>
            <a:r>
              <a:rPr lang="en-US" sz="2000" dirty="0" err="1"/>
              <a:t>và</a:t>
            </a:r>
            <a:r>
              <a:rPr lang="en-US" sz="2000" dirty="0"/>
              <a:t> </a:t>
            </a:r>
            <a:r>
              <a:rPr lang="en-US" sz="2000" dirty="0" err="1"/>
              <a:t>độ</a:t>
            </a:r>
            <a:r>
              <a:rPr lang="en-US" sz="2000" dirty="0"/>
              <a:t> </a:t>
            </a:r>
            <a:r>
              <a:rPr lang="en-US" sz="2000" dirty="0" err="1"/>
              <a:t>đặc</a:t>
            </a:r>
            <a:r>
              <a:rPr lang="en-US" sz="2000" dirty="0"/>
              <a:t> </a:t>
            </a:r>
            <a:r>
              <a:rPr lang="en-US" sz="2000" dirty="0" err="1"/>
              <a:t>hiệu</a:t>
            </a:r>
            <a:r>
              <a:rPr lang="en-US" sz="2000" dirty="0"/>
              <a:t> </a:t>
            </a:r>
            <a:r>
              <a:rPr lang="en-US" sz="2000" dirty="0" err="1"/>
              <a:t>cao</a:t>
            </a:r>
            <a:r>
              <a:rPr lang="en-US" sz="2000" dirty="0"/>
              <a:t> </a:t>
            </a:r>
            <a:r>
              <a:rPr lang="en-US" sz="2000" dirty="0" err="1"/>
              <a:t>cho</a:t>
            </a:r>
            <a:r>
              <a:rPr lang="en-US" sz="2000" dirty="0"/>
              <a:t> </a:t>
            </a:r>
            <a:r>
              <a:rPr lang="en-US" sz="2000" dirty="0" err="1"/>
              <a:t>các</a:t>
            </a:r>
            <a:r>
              <a:rPr lang="en-US" sz="2000" dirty="0"/>
              <a:t> </a:t>
            </a:r>
            <a:r>
              <a:rPr lang="en-US" sz="2000" dirty="0" err="1"/>
              <a:t>bệnh</a:t>
            </a:r>
            <a:r>
              <a:rPr lang="en-US" sz="2000" dirty="0"/>
              <a:t> </a:t>
            </a:r>
            <a:r>
              <a:rPr lang="en-US" sz="2000" dirty="0" err="1"/>
              <a:t>lý</a:t>
            </a:r>
            <a:r>
              <a:rPr lang="en-US" sz="2000" dirty="0"/>
              <a:t> </a:t>
            </a:r>
            <a:r>
              <a:rPr lang="en-US" sz="2000" dirty="0" err="1"/>
              <a:t>về</a:t>
            </a:r>
            <a:r>
              <a:rPr lang="en-US" sz="2000" dirty="0"/>
              <a:t> </a:t>
            </a:r>
            <a:r>
              <a:rPr lang="en-US" sz="2000" dirty="0" err="1"/>
              <a:t>số</a:t>
            </a:r>
            <a:r>
              <a:rPr lang="en-US" sz="2000" dirty="0"/>
              <a:t> </a:t>
            </a:r>
            <a:r>
              <a:rPr lang="en-US" sz="2000" dirty="0" err="1"/>
              <a:t>lượng</a:t>
            </a:r>
            <a:r>
              <a:rPr lang="en-US" sz="2000" dirty="0"/>
              <a:t> </a:t>
            </a:r>
            <a:r>
              <a:rPr lang="en-US" sz="2000" dirty="0" err="1"/>
              <a:t>tiểu</a:t>
            </a:r>
            <a:r>
              <a:rPr lang="en-US" sz="2000" dirty="0"/>
              <a:t> </a:t>
            </a:r>
            <a:r>
              <a:rPr lang="en-US" sz="2000" dirty="0" err="1"/>
              <a:t>cầu</a:t>
            </a:r>
            <a:r>
              <a:rPr lang="en-US" sz="2000" dirty="0"/>
              <a:t>.</a:t>
            </a:r>
          </a:p>
          <a:p>
            <a:endParaRPr lang="en-US" sz="2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578" y="1390388"/>
            <a:ext cx="5625314" cy="48099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368" y="3794168"/>
            <a:ext cx="3853983" cy="251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170141" y="3929449"/>
            <a:ext cx="4407243" cy="321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930064" y="1825625"/>
            <a:ext cx="4480948" cy="4374758"/>
          </a:xfrm>
          <a:prstGeom prst="rect">
            <a:avLst/>
          </a:prstGeom>
        </p:spPr>
      </p:pic>
      <p:pic>
        <p:nvPicPr>
          <p:cNvPr id="6" name="Picture 5"/>
          <p:cNvPicPr>
            <a:picLocks noChangeAspect="1"/>
          </p:cNvPicPr>
          <p:nvPr/>
        </p:nvPicPr>
        <p:blipFill>
          <a:blip r:embed="rId5"/>
          <a:stretch>
            <a:fillRect/>
          </a:stretch>
        </p:blipFill>
        <p:spPr>
          <a:xfrm>
            <a:off x="6096000" y="1600201"/>
            <a:ext cx="5164667" cy="4374634"/>
          </a:xfrm>
          <a:prstGeom prst="rect">
            <a:avLst/>
          </a:prstGeom>
        </p:spPr>
      </p:pic>
    </p:spTree>
    <p:extLst>
      <p:ext uri="{BB962C8B-B14F-4D97-AF65-F5344CB8AC3E}">
        <p14:creationId xmlns:p14="http://schemas.microsoft.com/office/powerpoint/2010/main" val="231961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vi-VN" dirty="0" smtClean="0">
                <a:solidFill>
                  <a:srgbClr val="FF0000"/>
                </a:solidFill>
                <a:latin typeface="+mn-lt"/>
              </a:rPr>
              <a:t>IPF ( Immature Platelet Fraction)</a:t>
            </a:r>
            <a:endParaRPr lang="en-US" dirty="0">
              <a:solidFill>
                <a:srgbClr val="FF0000"/>
              </a:solidFill>
              <a:latin typeface="+mn-lt"/>
            </a:endParaRPr>
          </a:p>
        </p:txBody>
      </p:sp>
      <p:pic>
        <p:nvPicPr>
          <p:cNvPr id="7" name="Content Placeholder 6"/>
          <p:cNvPicPr>
            <a:picLocks noGrp="1" noChangeAspect="1"/>
          </p:cNvPicPr>
          <p:nvPr>
            <p:ph sz="half" idx="1"/>
          </p:nvPr>
        </p:nvPicPr>
        <p:blipFill>
          <a:blip r:embed="rId2"/>
          <a:stretch>
            <a:fillRect/>
          </a:stretch>
        </p:blipFill>
        <p:spPr>
          <a:xfrm>
            <a:off x="838200" y="2645172"/>
            <a:ext cx="5181600" cy="2712243"/>
          </a:xfrm>
          <a:prstGeom prst="rect">
            <a:avLst/>
          </a:prstGeom>
        </p:spPr>
      </p:pic>
      <p:sp>
        <p:nvSpPr>
          <p:cNvPr id="6" name="Content Placeholder 5"/>
          <p:cNvSpPr>
            <a:spLocks noGrp="1"/>
          </p:cNvSpPr>
          <p:nvPr>
            <p:ph sz="half" idx="2"/>
          </p:nvPr>
        </p:nvSpPr>
        <p:spPr/>
        <p:txBody>
          <a:bodyPr>
            <a:normAutofit fontScale="62500" lnSpcReduction="20000"/>
          </a:bodyPr>
          <a:lstStyle/>
          <a:p>
            <a:pPr>
              <a:lnSpc>
                <a:spcPct val="120000"/>
              </a:lnSpc>
            </a:pPr>
            <a:r>
              <a:rPr lang="vi-VN" dirty="0"/>
              <a:t>Giảm tiểu cầu là kết quả của việc giảm sản xuất tủy, cô lập ở lá lách và tăng phá hủy tiểu cầu. </a:t>
            </a:r>
            <a:endParaRPr lang="vi-VN" dirty="0" smtClean="0"/>
          </a:p>
          <a:p>
            <a:pPr>
              <a:lnSpc>
                <a:spcPct val="120000"/>
              </a:lnSpc>
            </a:pPr>
            <a:r>
              <a:rPr lang="vi-VN" dirty="0" smtClean="0"/>
              <a:t>Tiểu </a:t>
            </a:r>
            <a:r>
              <a:rPr lang="vi-VN" dirty="0"/>
              <a:t>cầu lưới (RP) là tiểu cầu mới được giải phóng, lớn hơn và phản ứng mạnh hơn tiểu cầu trưởng thành và chứa RNA. </a:t>
            </a:r>
            <a:endParaRPr lang="vi-VN" dirty="0" smtClean="0"/>
          </a:p>
          <a:p>
            <a:pPr>
              <a:lnSpc>
                <a:spcPct val="120000"/>
              </a:lnSpc>
            </a:pPr>
            <a:r>
              <a:rPr lang="vi-VN" dirty="0" smtClean="0"/>
              <a:t>Theo </a:t>
            </a:r>
            <a:r>
              <a:rPr lang="vi-VN" dirty="0"/>
              <a:t>một số nghiên cứu về </a:t>
            </a:r>
            <a:r>
              <a:rPr lang="vi-VN" dirty="0">
                <a:hlinkClick r:id="rId3"/>
              </a:rPr>
              <a:t>Phân đoạn tiểu cầu chưa trưởng thành (IPF)</a:t>
            </a:r>
            <a:r>
              <a:rPr lang="vi-VN" dirty="0"/>
              <a:t> , tỷ lệ RP phản ánh mức độ nghiêm trọng của tổn thương tiểu cầu và quá trình tạo tiểu cầu trong tủy xương. </a:t>
            </a:r>
            <a:endParaRPr lang="vi-VN" dirty="0" smtClean="0"/>
          </a:p>
          <a:p>
            <a:pPr>
              <a:lnSpc>
                <a:spcPct val="120000"/>
              </a:lnSpc>
            </a:pPr>
            <a:r>
              <a:rPr lang="vi-VN" dirty="0" smtClean="0"/>
              <a:t>Hàm </a:t>
            </a:r>
            <a:r>
              <a:rPr lang="vi-VN" dirty="0"/>
              <a:t>lượng RNA tiểu cầu tỷ lệ thuận với hoạt động megakaryocytic. </a:t>
            </a:r>
            <a:endParaRPr lang="en-US" dirty="0"/>
          </a:p>
        </p:txBody>
      </p:sp>
    </p:spTree>
    <p:extLst>
      <p:ext uri="{BB962C8B-B14F-4D97-AF65-F5344CB8AC3E}">
        <p14:creationId xmlns:p14="http://schemas.microsoft.com/office/powerpoint/2010/main" val="1289509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2396" y="4974672"/>
            <a:ext cx="11065079" cy="1754326"/>
          </a:xfrm>
          <a:prstGeom prst="rect">
            <a:avLst/>
          </a:prstGeom>
          <a:noFill/>
        </p:spPr>
        <p:txBody>
          <a:bodyPr wrap="square" rtlCol="0">
            <a:spAutoFit/>
          </a:bodyPr>
          <a:lstStyle/>
          <a:p>
            <a:r>
              <a:rPr lang="en-US"/>
              <a:t>Figure 1 Original scattergrams of blood cell analysis including immature platelet fraction (IPF) in healthy (A) and thrombocytopenic neonates (B) performed with the Sysmex XE-2100 automatic analyzer equipped with the software XE-IPF-Master. Panel A: Analysis in a preterm neonate with normal platelet count (249 x 109 /L) and normal IPF. Panel B: Scattergram from a blood specimen of a thrombocytopenic neonate (49 x 109 /L) with high IPF value. Mature platelets appear as turquoise dots, and green dots represent immature platelets characterized by an increased cell volume and higher fluorescence intensity compared to mature platelets</a:t>
            </a:r>
            <a:endParaRPr lang="en-US" dirty="0"/>
          </a:p>
        </p:txBody>
      </p:sp>
      <p:pic>
        <p:nvPicPr>
          <p:cNvPr id="6" name="Picture 5"/>
          <p:cNvPicPr>
            <a:picLocks noChangeAspect="1"/>
          </p:cNvPicPr>
          <p:nvPr/>
        </p:nvPicPr>
        <p:blipFill>
          <a:blip r:embed="rId2"/>
          <a:stretch>
            <a:fillRect/>
          </a:stretch>
        </p:blipFill>
        <p:spPr>
          <a:xfrm>
            <a:off x="775242" y="150658"/>
            <a:ext cx="10607959" cy="4694327"/>
          </a:xfrm>
          <a:prstGeom prst="rect">
            <a:avLst/>
          </a:prstGeom>
        </p:spPr>
      </p:pic>
    </p:spTree>
    <p:extLst>
      <p:ext uri="{BB962C8B-B14F-4D97-AF65-F5344CB8AC3E}">
        <p14:creationId xmlns:p14="http://schemas.microsoft.com/office/powerpoint/2010/main" val="2210279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3200" b="1" dirty="0">
                <a:solidFill>
                  <a:srgbClr val="0070C0"/>
                </a:solidFill>
                <a:latin typeface="Arial" panose="020B0604020202020204" pitchFamily="34" charset="0"/>
                <a:cs typeface="Arial" panose="020B0604020202020204" pitchFamily="34" charset="0"/>
              </a:rPr>
              <a:t>Các </a:t>
            </a:r>
            <a:r>
              <a:rPr lang="en-US" sz="3200" b="1" dirty="0" err="1">
                <a:solidFill>
                  <a:srgbClr val="0070C0"/>
                </a:solidFill>
                <a:latin typeface="Arial" panose="020B0604020202020204" pitchFamily="34" charset="0"/>
                <a:cs typeface="Arial" panose="020B0604020202020204" pitchFamily="34" charset="0"/>
              </a:rPr>
              <a:t>xét</a:t>
            </a:r>
            <a:r>
              <a:rPr lang="en-US" sz="3200" b="1" dirty="0">
                <a:solidFill>
                  <a:srgbClr val="0070C0"/>
                </a:solidFill>
                <a:latin typeface="Arial" panose="020B0604020202020204" pitchFamily="34" charset="0"/>
                <a:cs typeface="Arial" panose="020B0604020202020204" pitchFamily="34" charset="0"/>
              </a:rPr>
              <a:t> </a:t>
            </a:r>
            <a:r>
              <a:rPr lang="en-US" sz="3200" b="1" dirty="0" err="1">
                <a:solidFill>
                  <a:srgbClr val="0070C0"/>
                </a:solidFill>
                <a:latin typeface="Arial" panose="020B0604020202020204" pitchFamily="34" charset="0"/>
                <a:cs typeface="Arial" panose="020B0604020202020204" pitchFamily="34" charset="0"/>
              </a:rPr>
              <a:t>nghiệm</a:t>
            </a:r>
            <a:r>
              <a:rPr lang="en-US" sz="3200" b="1" dirty="0">
                <a:solidFill>
                  <a:srgbClr val="0070C0"/>
                </a:solidFill>
                <a:latin typeface="Arial" panose="020B0604020202020204" pitchFamily="34" charset="0"/>
                <a:cs typeface="Arial" panose="020B0604020202020204" pitchFamily="34" charset="0"/>
              </a:rPr>
              <a:t> </a:t>
            </a:r>
            <a:r>
              <a:rPr lang="en-US" sz="3200" b="1" dirty="0" err="1">
                <a:solidFill>
                  <a:srgbClr val="0070C0"/>
                </a:solidFill>
                <a:latin typeface="Arial" panose="020B0604020202020204" pitchFamily="34" charset="0"/>
                <a:cs typeface="Arial" panose="020B0604020202020204" pitchFamily="34" charset="0"/>
              </a:rPr>
              <a:t>đông</a:t>
            </a:r>
            <a:r>
              <a:rPr lang="en-US" sz="3200" b="1" dirty="0">
                <a:solidFill>
                  <a:srgbClr val="0070C0"/>
                </a:solidFill>
                <a:latin typeface="Arial" panose="020B0604020202020204" pitchFamily="34" charset="0"/>
                <a:cs typeface="Arial" panose="020B0604020202020204" pitchFamily="34" charset="0"/>
              </a:rPr>
              <a:t> </a:t>
            </a:r>
            <a:r>
              <a:rPr lang="en-US" sz="3200" b="1" dirty="0" err="1">
                <a:solidFill>
                  <a:srgbClr val="0070C0"/>
                </a:solidFill>
                <a:latin typeface="Arial" panose="020B0604020202020204" pitchFamily="34" charset="0"/>
                <a:cs typeface="Arial" panose="020B0604020202020204" pitchFamily="34" charset="0"/>
              </a:rPr>
              <a:t>máu</a:t>
            </a:r>
            <a:r>
              <a:rPr lang="en-US" sz="3200" b="1" dirty="0">
                <a:solidFill>
                  <a:srgbClr val="0070C0"/>
                </a:solidFill>
                <a:latin typeface="Arial" panose="020B0604020202020204" pitchFamily="34" charset="0"/>
                <a:cs typeface="Arial" panose="020B0604020202020204" pitchFamily="34" charset="0"/>
              </a:rPr>
              <a:t> </a:t>
            </a:r>
            <a:r>
              <a:rPr lang="en-US" sz="3200" b="1" dirty="0" err="1">
                <a:solidFill>
                  <a:srgbClr val="0070C0"/>
                </a:solidFill>
                <a:latin typeface="Arial" panose="020B0604020202020204" pitchFamily="34" charset="0"/>
                <a:cs typeface="Arial" panose="020B0604020202020204" pitchFamily="34" charset="0"/>
              </a:rPr>
              <a:t>cổ</a:t>
            </a:r>
            <a:r>
              <a:rPr lang="en-US" sz="3200" b="1" dirty="0">
                <a:solidFill>
                  <a:srgbClr val="0070C0"/>
                </a:solidFill>
                <a:latin typeface="Arial" panose="020B0604020202020204" pitchFamily="34" charset="0"/>
                <a:cs typeface="Arial" panose="020B0604020202020204" pitchFamily="34" charset="0"/>
              </a:rPr>
              <a:t> </a:t>
            </a:r>
            <a:r>
              <a:rPr lang="en-US" sz="3200" b="1" dirty="0" err="1">
                <a:solidFill>
                  <a:srgbClr val="0070C0"/>
                </a:solidFill>
                <a:latin typeface="Arial" panose="020B0604020202020204" pitchFamily="34" charset="0"/>
                <a:cs typeface="Arial" panose="020B0604020202020204" pitchFamily="34" charset="0"/>
              </a:rPr>
              <a:t>điển</a:t>
            </a:r>
            <a:endParaRPr lang="en-US" sz="3200" b="1" dirty="0">
              <a:solidFill>
                <a:srgbClr val="0070C0"/>
              </a:solidFill>
              <a:latin typeface="Arial" panose="020B0604020202020204" pitchFamily="34" charset="0"/>
              <a:cs typeface="Arial" panose="020B0604020202020204" pitchFamily="34" charset="0"/>
            </a:endParaRPr>
          </a:p>
        </p:txBody>
      </p:sp>
      <p:pic>
        <p:nvPicPr>
          <p:cNvPr id="1026" name="Picture 2" descr="Image result for coagulation cascad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02454" y="1417639"/>
            <a:ext cx="7587095" cy="5115159"/>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a:xfrm>
            <a:off x="3122105" y="2766058"/>
            <a:ext cx="5121350" cy="3465405"/>
          </a:xfrm>
          <a:custGeom>
            <a:avLst/>
            <a:gdLst>
              <a:gd name="connsiteX0" fmla="*/ 612393 w 6828466"/>
              <a:gd name="connsiteY0" fmla="*/ 0 h 3472873"/>
              <a:gd name="connsiteX1" fmla="*/ 593920 w 6828466"/>
              <a:gd name="connsiteY1" fmla="*/ 2484582 h 3472873"/>
              <a:gd name="connsiteX2" fmla="*/ 6828466 w 6828466"/>
              <a:gd name="connsiteY2" fmla="*/ 3472873 h 3472873"/>
              <a:gd name="connsiteX3" fmla="*/ 6828466 w 6828466"/>
              <a:gd name="connsiteY3" fmla="*/ 3472873 h 3472873"/>
              <a:gd name="connsiteX4" fmla="*/ 6828466 w 6828466"/>
              <a:gd name="connsiteY4" fmla="*/ 3472873 h 347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8466" h="3472873">
                <a:moveTo>
                  <a:pt x="612393" y="0"/>
                </a:moveTo>
                <a:cubicBezTo>
                  <a:pt x="85150" y="952885"/>
                  <a:pt x="-442092" y="1905770"/>
                  <a:pt x="593920" y="2484582"/>
                </a:cubicBezTo>
                <a:cubicBezTo>
                  <a:pt x="1629932" y="3063394"/>
                  <a:pt x="6828466" y="3472873"/>
                  <a:pt x="6828466" y="3472873"/>
                </a:cubicBezTo>
                <a:lnTo>
                  <a:pt x="6828466" y="3472873"/>
                </a:lnTo>
                <a:lnTo>
                  <a:pt x="6828466" y="3472873"/>
                </a:lnTo>
              </a:path>
            </a:pathLst>
          </a:custGeom>
          <a:noFill/>
          <a:ln w="38100">
            <a:solidFill>
              <a:srgbClr val="FF0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p:cNvSpPr txBox="1"/>
          <p:nvPr/>
        </p:nvSpPr>
        <p:spPr>
          <a:xfrm>
            <a:off x="3385281" y="5810250"/>
            <a:ext cx="1216602" cy="523220"/>
          </a:xfrm>
          <a:prstGeom prst="rect">
            <a:avLst/>
          </a:prstGeom>
          <a:noFill/>
        </p:spPr>
        <p:txBody>
          <a:bodyPr wrap="square" rtlCol="0">
            <a:spAutoFit/>
          </a:bodyPr>
          <a:lstStyle/>
          <a:p>
            <a:r>
              <a:rPr lang="vi-VN" sz="2800" b="1" dirty="0">
                <a:solidFill>
                  <a:srgbClr val="FF0000"/>
                </a:solidFill>
              </a:rPr>
              <a:t>aPTT</a:t>
            </a:r>
            <a:endParaRPr lang="en-US" sz="2800" b="1" dirty="0">
              <a:solidFill>
                <a:srgbClr val="FF0000"/>
              </a:solidFill>
            </a:endParaRPr>
          </a:p>
        </p:txBody>
      </p:sp>
      <p:sp>
        <p:nvSpPr>
          <p:cNvPr id="17" name="Freeform 16"/>
          <p:cNvSpPr/>
          <p:nvPr/>
        </p:nvSpPr>
        <p:spPr>
          <a:xfrm>
            <a:off x="6081662" y="4545420"/>
            <a:ext cx="2092673" cy="1327176"/>
          </a:xfrm>
          <a:custGeom>
            <a:avLst/>
            <a:gdLst>
              <a:gd name="connsiteX0" fmla="*/ 2337446 w 2790231"/>
              <a:gd name="connsiteY0" fmla="*/ 0 h 1330036"/>
              <a:gd name="connsiteX1" fmla="*/ 646 w 2790231"/>
              <a:gd name="connsiteY1" fmla="*/ 203200 h 1330036"/>
              <a:gd name="connsiteX2" fmla="*/ 2531410 w 2790231"/>
              <a:gd name="connsiteY2" fmla="*/ 868218 h 1330036"/>
              <a:gd name="connsiteX3" fmla="*/ 2706901 w 2790231"/>
              <a:gd name="connsiteY3" fmla="*/ 1330036 h 1330036"/>
              <a:gd name="connsiteX4" fmla="*/ 2706901 w 2790231"/>
              <a:gd name="connsiteY4" fmla="*/ 1330036 h 1330036"/>
              <a:gd name="connsiteX5" fmla="*/ 2706901 w 2790231"/>
              <a:gd name="connsiteY5" fmla="*/ 1330036 h 133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0231" h="1330036">
                <a:moveTo>
                  <a:pt x="2337446" y="0"/>
                </a:moveTo>
                <a:cubicBezTo>
                  <a:pt x="1152882" y="29248"/>
                  <a:pt x="-31681" y="58497"/>
                  <a:pt x="646" y="203200"/>
                </a:cubicBezTo>
                <a:cubicBezTo>
                  <a:pt x="32973" y="347903"/>
                  <a:pt x="2080368" y="680412"/>
                  <a:pt x="2531410" y="868218"/>
                </a:cubicBezTo>
                <a:cubicBezTo>
                  <a:pt x="2982452" y="1056024"/>
                  <a:pt x="2706901" y="1330036"/>
                  <a:pt x="2706901" y="1330036"/>
                </a:cubicBezTo>
                <a:lnTo>
                  <a:pt x="2706901" y="1330036"/>
                </a:lnTo>
                <a:lnTo>
                  <a:pt x="2706901" y="1330036"/>
                </a:lnTo>
              </a:path>
            </a:pathLst>
          </a:custGeom>
          <a:noFill/>
          <a:ln w="38100">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extBox 17"/>
          <p:cNvSpPr txBox="1"/>
          <p:nvPr/>
        </p:nvSpPr>
        <p:spPr>
          <a:xfrm>
            <a:off x="8243456" y="5443106"/>
            <a:ext cx="886691" cy="584775"/>
          </a:xfrm>
          <a:prstGeom prst="rect">
            <a:avLst/>
          </a:prstGeom>
          <a:noFill/>
        </p:spPr>
        <p:txBody>
          <a:bodyPr wrap="square" rtlCol="0">
            <a:spAutoFit/>
          </a:bodyPr>
          <a:lstStyle/>
          <a:p>
            <a:r>
              <a:rPr lang="vi-VN" sz="3200" b="1" dirty="0">
                <a:solidFill>
                  <a:srgbClr val="0070C0"/>
                </a:solidFill>
              </a:rPr>
              <a:t>PT</a:t>
            </a:r>
            <a:endParaRPr lang="en-US" sz="3200" b="1" dirty="0">
              <a:solidFill>
                <a:srgbClr val="0070C0"/>
              </a:solidFill>
            </a:endParaRPr>
          </a:p>
        </p:txBody>
      </p:sp>
      <p:sp>
        <p:nvSpPr>
          <p:cNvPr id="19" name="Oval 18"/>
          <p:cNvSpPr/>
          <p:nvPr/>
        </p:nvSpPr>
        <p:spPr>
          <a:xfrm>
            <a:off x="4601884" y="5840640"/>
            <a:ext cx="1875117" cy="75383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dirty="0"/>
              <a:t>Fibrinogen</a:t>
            </a:r>
          </a:p>
        </p:txBody>
      </p:sp>
    </p:spTree>
    <p:extLst>
      <p:ext uri="{BB962C8B-B14F-4D97-AF65-F5344CB8AC3E}">
        <p14:creationId xmlns:p14="http://schemas.microsoft.com/office/powerpoint/2010/main" val="153548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20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7" grpId="0" animBg="1"/>
      <p:bldP spid="18" grpId="0"/>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4000" dirty="0" smtClean="0">
                <a:solidFill>
                  <a:srgbClr val="FF0000"/>
                </a:solidFill>
                <a:latin typeface="+mn-lt"/>
              </a:rPr>
              <a:t>Các xét nghiệm chuyên biệt trong Huyết học</a:t>
            </a:r>
            <a:r>
              <a:rPr lang="vi-VN" dirty="0" smtClean="0"/>
              <a:t> </a:t>
            </a:r>
            <a:endParaRPr lang="en-US" dirty="0"/>
          </a:p>
        </p:txBody>
      </p:sp>
      <p:sp>
        <p:nvSpPr>
          <p:cNvPr id="3" name="Content Placeholder 2"/>
          <p:cNvSpPr>
            <a:spLocks noGrp="1"/>
          </p:cNvSpPr>
          <p:nvPr>
            <p:ph sz="half" idx="1"/>
          </p:nvPr>
        </p:nvSpPr>
        <p:spPr/>
        <p:txBody>
          <a:bodyPr>
            <a:normAutofit fontScale="92500" lnSpcReduction="10000"/>
          </a:bodyPr>
          <a:lstStyle/>
          <a:p>
            <a:r>
              <a:rPr lang="vi-VN" dirty="0" smtClean="0">
                <a:solidFill>
                  <a:srgbClr val="0070C0"/>
                </a:solidFill>
              </a:rPr>
              <a:t>Tủy đồ :</a:t>
            </a:r>
          </a:p>
          <a:p>
            <a:pPr lvl="1"/>
            <a:r>
              <a:rPr lang="vi-VN" dirty="0" smtClean="0">
                <a:solidFill>
                  <a:srgbClr val="0070C0"/>
                </a:solidFill>
              </a:rPr>
              <a:t>Mục đích: </a:t>
            </a:r>
          </a:p>
          <a:p>
            <a:pPr lvl="2"/>
            <a:r>
              <a:rPr lang="vi-VN" dirty="0"/>
              <a:t>K</a:t>
            </a:r>
            <a:r>
              <a:rPr lang="vi-VN" dirty="0" smtClean="0"/>
              <a:t>hảo sát hình dạng và sự phát triển các dòng tế bào tủy tạo máu bình thường trong TX</a:t>
            </a:r>
          </a:p>
          <a:p>
            <a:pPr lvl="2"/>
            <a:r>
              <a:rPr lang="vi-VN" dirty="0" smtClean="0"/>
              <a:t>Nhận diện các TB bất thường trong TX: ác tính, loạn sản... hay do tác nhân bên ngoài xâm nhập tủy</a:t>
            </a:r>
          </a:p>
          <a:p>
            <a:pPr marL="914400" lvl="2" indent="0">
              <a:buNone/>
            </a:pPr>
            <a:endParaRPr lang="vi-VN" dirty="0" smtClean="0"/>
          </a:p>
          <a:p>
            <a:pPr lvl="1"/>
            <a:r>
              <a:rPr lang="vi-VN" dirty="0" smtClean="0">
                <a:solidFill>
                  <a:srgbClr val="0070C0"/>
                </a:solidFill>
              </a:rPr>
              <a:t>Chỉ định:</a:t>
            </a:r>
          </a:p>
          <a:p>
            <a:pPr lvl="2"/>
            <a:r>
              <a:rPr lang="vi-VN" dirty="0" smtClean="0"/>
              <a:t>Loại trừ nguyên nhân do tủy tạo máu </a:t>
            </a:r>
          </a:p>
          <a:p>
            <a:pPr lvl="2"/>
            <a:r>
              <a:rPr lang="vi-VN" dirty="0" smtClean="0"/>
              <a:t>Đánh giá bệnh lý tại tủy tạo máu do tại chổ hay do xâm nhập tủy xương</a:t>
            </a:r>
          </a:p>
          <a:p>
            <a:pPr lvl="2"/>
            <a:r>
              <a:rPr lang="vi-VN" dirty="0" smtClean="0"/>
              <a:t>T/d đáp ứng điều trị </a:t>
            </a:r>
          </a:p>
        </p:txBody>
      </p:sp>
      <p:pic>
        <p:nvPicPr>
          <p:cNvPr id="6" name="Content Placeholder 5"/>
          <p:cNvPicPr>
            <a:picLocks noGrp="1" noChangeAspect="1"/>
          </p:cNvPicPr>
          <p:nvPr>
            <p:ph sz="half" idx="2"/>
          </p:nvPr>
        </p:nvPicPr>
        <p:blipFill>
          <a:blip r:embed="rId2"/>
          <a:stretch>
            <a:fillRect/>
          </a:stretch>
        </p:blipFill>
        <p:spPr>
          <a:xfrm>
            <a:off x="6527801" y="2065867"/>
            <a:ext cx="4639732" cy="3818466"/>
          </a:xfrm>
          <a:prstGeom prst="rect">
            <a:avLst/>
          </a:prstGeom>
        </p:spPr>
      </p:pic>
      <p:pic>
        <p:nvPicPr>
          <p:cNvPr id="7" name="Picture 6"/>
          <p:cNvPicPr>
            <a:picLocks noChangeAspect="1"/>
          </p:cNvPicPr>
          <p:nvPr/>
        </p:nvPicPr>
        <p:blipFill>
          <a:blip r:embed="rId3"/>
          <a:stretch>
            <a:fillRect/>
          </a:stretch>
        </p:blipFill>
        <p:spPr>
          <a:xfrm>
            <a:off x="6527801" y="2065867"/>
            <a:ext cx="4766732" cy="3818465"/>
          </a:xfrm>
          <a:prstGeom prst="rect">
            <a:avLst/>
          </a:prstGeom>
        </p:spPr>
      </p:pic>
      <p:pic>
        <p:nvPicPr>
          <p:cNvPr id="8" name="Picture 7"/>
          <p:cNvPicPr>
            <a:picLocks noChangeAspect="1"/>
          </p:cNvPicPr>
          <p:nvPr/>
        </p:nvPicPr>
        <p:blipFill>
          <a:blip r:embed="rId4"/>
          <a:stretch>
            <a:fillRect/>
          </a:stretch>
        </p:blipFill>
        <p:spPr>
          <a:xfrm>
            <a:off x="6624108" y="2129365"/>
            <a:ext cx="4543425" cy="3691467"/>
          </a:xfrm>
          <a:prstGeom prst="rect">
            <a:avLst/>
          </a:prstGeom>
        </p:spPr>
      </p:pic>
    </p:spTree>
    <p:extLst>
      <p:ext uri="{BB962C8B-B14F-4D97-AF65-F5344CB8AC3E}">
        <p14:creationId xmlns:p14="http://schemas.microsoft.com/office/powerpoint/2010/main" val="188393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4000" dirty="0" smtClean="0">
                <a:solidFill>
                  <a:srgbClr val="FF0000"/>
                </a:solidFill>
                <a:latin typeface="+mn-lt"/>
              </a:rPr>
              <a:t>Các xét nghiệm chuyên biệt trong Huyết học</a:t>
            </a:r>
            <a:r>
              <a:rPr lang="vi-VN" dirty="0" smtClean="0"/>
              <a:t> </a:t>
            </a:r>
            <a:endParaRPr lang="en-US" dirty="0"/>
          </a:p>
        </p:txBody>
      </p:sp>
      <p:sp>
        <p:nvSpPr>
          <p:cNvPr id="3" name="Content Placeholder 2"/>
          <p:cNvSpPr>
            <a:spLocks noGrp="1"/>
          </p:cNvSpPr>
          <p:nvPr>
            <p:ph sz="half" idx="1"/>
          </p:nvPr>
        </p:nvSpPr>
        <p:spPr/>
        <p:txBody>
          <a:bodyPr>
            <a:normAutofit fontScale="92500" lnSpcReduction="10000"/>
          </a:bodyPr>
          <a:lstStyle/>
          <a:p>
            <a:r>
              <a:rPr lang="vi-VN" dirty="0" smtClean="0">
                <a:solidFill>
                  <a:srgbClr val="0070C0"/>
                </a:solidFill>
              </a:rPr>
              <a:t>Sinh thiết tủy:</a:t>
            </a:r>
          </a:p>
          <a:p>
            <a:pPr lvl="1"/>
            <a:r>
              <a:rPr lang="vi-VN" dirty="0" smtClean="0">
                <a:solidFill>
                  <a:srgbClr val="0070C0"/>
                </a:solidFill>
              </a:rPr>
              <a:t>Mục đích: </a:t>
            </a:r>
          </a:p>
          <a:p>
            <a:pPr lvl="2"/>
            <a:r>
              <a:rPr lang="vi-VN" dirty="0"/>
              <a:t>K</a:t>
            </a:r>
            <a:r>
              <a:rPr lang="vi-VN" dirty="0" smtClean="0"/>
              <a:t>hảo sát cấu trúc TX, hình dạng và sự phát triển các dòng tế bào bình thường TX</a:t>
            </a:r>
          </a:p>
          <a:p>
            <a:pPr lvl="2"/>
            <a:r>
              <a:rPr lang="vi-VN" dirty="0" smtClean="0"/>
              <a:t>Nhận diện các bất thường trong TX: ác tính, loạn sản, suy tủy,hay do tác nhân bên ngoài xâm nhập TX</a:t>
            </a:r>
          </a:p>
          <a:p>
            <a:pPr lvl="1"/>
            <a:r>
              <a:rPr lang="vi-VN" dirty="0" smtClean="0">
                <a:solidFill>
                  <a:srgbClr val="0070C0"/>
                </a:solidFill>
              </a:rPr>
              <a:t>Chỉ định:</a:t>
            </a:r>
          </a:p>
          <a:p>
            <a:pPr lvl="2"/>
            <a:r>
              <a:rPr lang="vi-VN" dirty="0" smtClean="0"/>
              <a:t>Loại trừ nguyên nhân tại tủy xương</a:t>
            </a:r>
          </a:p>
          <a:p>
            <a:pPr lvl="2"/>
            <a:r>
              <a:rPr lang="vi-VN" dirty="0" smtClean="0"/>
              <a:t>Đánh giá bệnh lý tại tủy xương do tại chổ hay do xâm nhập tủy xương</a:t>
            </a:r>
          </a:p>
          <a:p>
            <a:pPr lvl="2"/>
            <a:r>
              <a:rPr lang="vi-VN" dirty="0" smtClean="0"/>
              <a:t>T/d đáp ứng điều trị </a:t>
            </a:r>
          </a:p>
        </p:txBody>
      </p:sp>
      <p:pic>
        <p:nvPicPr>
          <p:cNvPr id="9" name="Picture 8"/>
          <p:cNvPicPr>
            <a:picLocks noChangeAspect="1"/>
          </p:cNvPicPr>
          <p:nvPr/>
        </p:nvPicPr>
        <p:blipFill>
          <a:blip r:embed="rId2"/>
          <a:stretch>
            <a:fillRect/>
          </a:stretch>
        </p:blipFill>
        <p:spPr>
          <a:xfrm>
            <a:off x="6238875" y="2074334"/>
            <a:ext cx="4870366" cy="3582458"/>
          </a:xfrm>
          <a:prstGeom prst="rect">
            <a:avLst/>
          </a:prstGeom>
        </p:spPr>
      </p:pic>
      <p:pic>
        <p:nvPicPr>
          <p:cNvPr id="5" name="Content Placeholder 4"/>
          <p:cNvPicPr>
            <a:picLocks noGrp="1" noChangeAspect="1"/>
          </p:cNvPicPr>
          <p:nvPr>
            <p:ph sz="half" idx="2"/>
          </p:nvPr>
        </p:nvPicPr>
        <p:blipFill>
          <a:blip r:embed="rId3"/>
          <a:stretch>
            <a:fillRect/>
          </a:stretch>
        </p:blipFill>
        <p:spPr>
          <a:xfrm>
            <a:off x="6238875" y="2074334"/>
            <a:ext cx="4870366" cy="3582458"/>
          </a:xfrm>
          <a:prstGeom prst="rect">
            <a:avLst/>
          </a:prstGeom>
        </p:spPr>
      </p:pic>
    </p:spTree>
    <p:extLst>
      <p:ext uri="{BB962C8B-B14F-4D97-AF65-F5344CB8AC3E}">
        <p14:creationId xmlns:p14="http://schemas.microsoft.com/office/powerpoint/2010/main" val="109329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4000" b="1" dirty="0" smtClean="0">
                <a:solidFill>
                  <a:srgbClr val="FF0000"/>
                </a:solidFill>
                <a:latin typeface="+mn-lt"/>
              </a:rPr>
              <a:t>Flow Cytometry ( Đếm tế bào dòng chảy)</a:t>
            </a:r>
            <a:endParaRPr lang="en-US" sz="4000" b="1" dirty="0">
              <a:solidFill>
                <a:srgbClr val="FF0000"/>
              </a:solidFill>
              <a:latin typeface="+mn-lt"/>
            </a:endParaRPr>
          </a:p>
        </p:txBody>
      </p:sp>
      <p:sp>
        <p:nvSpPr>
          <p:cNvPr id="3" name="Content Placeholder 2"/>
          <p:cNvSpPr>
            <a:spLocks noGrp="1"/>
          </p:cNvSpPr>
          <p:nvPr>
            <p:ph sz="half" idx="1"/>
          </p:nvPr>
        </p:nvSpPr>
        <p:spPr/>
        <p:txBody>
          <a:bodyPr>
            <a:normAutofit/>
          </a:bodyPr>
          <a:lstStyle/>
          <a:p>
            <a:r>
              <a:rPr lang="vi-VN" dirty="0">
                <a:solidFill>
                  <a:srgbClr val="0070C0"/>
                </a:solidFill>
              </a:rPr>
              <a:t>Nguyên tắc: </a:t>
            </a:r>
            <a:r>
              <a:rPr lang="vi-VN" b="1" dirty="0">
                <a:solidFill>
                  <a:srgbClr val="0070C0"/>
                </a:solidFill>
              </a:rPr>
              <a:t> </a:t>
            </a:r>
          </a:p>
          <a:p>
            <a:pPr lvl="1"/>
            <a:r>
              <a:rPr lang="vi-VN" sz="1800" dirty="0"/>
              <a:t>dựa trên khả năng tương tác của các kháng thể đặc hiệu với kháng nguyên của từng loại TB trong cơ thể.</a:t>
            </a:r>
          </a:p>
          <a:p>
            <a:pPr lvl="1"/>
            <a:r>
              <a:rPr lang="vi-VN" sz="1800" dirty="0"/>
              <a:t>KT này được gắng với các tín hiệu quang từ </a:t>
            </a:r>
            <a:endParaRPr lang="en-US" sz="1800" dirty="0"/>
          </a:p>
          <a:p>
            <a:endParaRPr lang="en-US" dirty="0"/>
          </a:p>
        </p:txBody>
      </p:sp>
      <p:pic>
        <p:nvPicPr>
          <p:cNvPr id="6" name="Content Placeholder 5" descr="Screen Clipping"/>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227667" y="3830786"/>
            <a:ext cx="4394200" cy="274781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6011334" y="1929646"/>
            <a:ext cx="5537200" cy="4308872"/>
          </a:xfrm>
          <a:prstGeom prst="rect">
            <a:avLst/>
          </a:prstGeom>
        </p:spPr>
        <p:txBody>
          <a:bodyPr wrap="square">
            <a:spAutoFit/>
          </a:bodyPr>
          <a:lstStyle/>
          <a:p>
            <a:pPr marL="285750" indent="-285750">
              <a:buFont typeface="Wingdings" panose="05000000000000000000" pitchFamily="2" charset="2"/>
              <a:buChar char="§"/>
            </a:pPr>
            <a:r>
              <a:rPr lang="vi-VN" sz="2000" b="1" dirty="0">
                <a:solidFill>
                  <a:srgbClr val="0070C0"/>
                </a:solidFill>
              </a:rPr>
              <a:t>Nguyên lý:</a:t>
            </a:r>
          </a:p>
          <a:p>
            <a:pPr marL="742950" lvl="1" indent="-285750">
              <a:buFont typeface="Wingdings" panose="05000000000000000000" pitchFamily="2" charset="2"/>
              <a:buChar char="§"/>
            </a:pPr>
            <a:r>
              <a:rPr lang="vi-VN" sz="2000" b="1" dirty="0">
                <a:solidFill>
                  <a:srgbClr val="0070C0"/>
                </a:solidFill>
              </a:rPr>
              <a:t>Sự tích hợp của 3 hệ thống. </a:t>
            </a:r>
          </a:p>
          <a:p>
            <a:pPr marL="1200150" lvl="2" indent="-285750" algn="just">
              <a:buFont typeface="Courier New" panose="02070309020205020404" pitchFamily="49" charset="0"/>
              <a:buChar char="o"/>
            </a:pPr>
            <a:r>
              <a:rPr lang="vi-VN" dirty="0"/>
              <a:t>Hệ thống tạo dòng chất lỏng cho phép các TB từ mẫu XN có thể di chuyển thành một dòng đơn lẻ. </a:t>
            </a:r>
          </a:p>
          <a:p>
            <a:pPr marL="1200150" lvl="2" indent="-285750" algn="just">
              <a:buFont typeface="Courier New" panose="02070309020205020404" pitchFamily="49" charset="0"/>
              <a:buChar char="o"/>
            </a:pPr>
            <a:r>
              <a:rPr lang="vi-VN" dirty="0"/>
              <a:t>Hệ thống quang học sẽ kích thích và thu nhận các tín hiệu quang từ các TB này thông qua các đèn laser và kính lọc đơn sắc. </a:t>
            </a:r>
          </a:p>
          <a:p>
            <a:pPr marL="1200150" lvl="2" indent="-285750" algn="just">
              <a:buFont typeface="Courier New" panose="02070309020205020404" pitchFamily="49" charset="0"/>
              <a:buChar char="o"/>
            </a:pPr>
            <a:r>
              <a:rPr lang="vi-VN" dirty="0"/>
              <a:t>Tín hiệu quang học này sau đó sẽ được khuếch đại và chuyển đổi thành tín hiệu số nhờ hệ thống điện tử. Các tín hiệu số được phân tích trên phần mềm chuyên dụng, từ đó cho thấy đặc điểm của mẫu được phân tích</a:t>
            </a:r>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0" y="2717798"/>
            <a:ext cx="5181601" cy="38608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3857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4000" b="1" dirty="0" smtClean="0">
                <a:solidFill>
                  <a:srgbClr val="FF0000"/>
                </a:solidFill>
                <a:latin typeface="+mn-lt"/>
              </a:rPr>
              <a:t>Flow Cytometry ( Đếm tế bào dòng chảy)</a:t>
            </a:r>
            <a:endParaRPr lang="en-US" sz="4000" b="1" dirty="0">
              <a:solidFill>
                <a:srgbClr val="FF0000"/>
              </a:solidFill>
              <a:latin typeface="+mn-lt"/>
            </a:endParaRPr>
          </a:p>
        </p:txBody>
      </p:sp>
      <p:sp>
        <p:nvSpPr>
          <p:cNvPr id="3" name="Content Placeholder 2"/>
          <p:cNvSpPr>
            <a:spLocks noGrp="1"/>
          </p:cNvSpPr>
          <p:nvPr>
            <p:ph sz="half" idx="1"/>
          </p:nvPr>
        </p:nvSpPr>
        <p:spPr/>
        <p:txBody>
          <a:bodyPr>
            <a:normAutofit/>
          </a:bodyPr>
          <a:lstStyle/>
          <a:p>
            <a:endParaRPr lang="en-US" sz="1800" dirty="0"/>
          </a:p>
          <a:p>
            <a:endParaRPr lang="en-US" dirty="0"/>
          </a:p>
        </p:txBody>
      </p:sp>
      <p:pic>
        <p:nvPicPr>
          <p:cNvPr id="9" name="Picture 8"/>
          <p:cNvPicPr>
            <a:picLocks noChangeAspect="1"/>
          </p:cNvPicPr>
          <p:nvPr/>
        </p:nvPicPr>
        <p:blipFill>
          <a:blip r:embed="rId2"/>
          <a:stretch>
            <a:fillRect/>
          </a:stretch>
        </p:blipFill>
        <p:spPr>
          <a:xfrm>
            <a:off x="139700" y="2100263"/>
            <a:ext cx="4762500" cy="34962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3"/>
          <a:stretch>
            <a:fillRect/>
          </a:stretch>
        </p:blipFill>
        <p:spPr>
          <a:xfrm>
            <a:off x="4902199" y="2100262"/>
            <a:ext cx="7103533" cy="34962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52004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4000" b="1" dirty="0" smtClean="0">
                <a:solidFill>
                  <a:srgbClr val="FF0000"/>
                </a:solidFill>
                <a:latin typeface="+mn-lt"/>
              </a:rPr>
              <a:t>Kết quả của Flow Cytometry</a:t>
            </a:r>
            <a:endParaRPr lang="en-US" sz="4000" b="1" dirty="0">
              <a:solidFill>
                <a:srgbClr val="FF0000"/>
              </a:solidFill>
              <a:latin typeface="+mn-lt"/>
            </a:endParaRPr>
          </a:p>
        </p:txBody>
      </p:sp>
      <p:pic>
        <p:nvPicPr>
          <p:cNvPr id="10" name="Content Placeholder 9" descr="Screen Clipping"/>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825626"/>
            <a:ext cx="5181600" cy="4351338"/>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pic>
        <p:nvPicPr>
          <p:cNvPr id="1026" name="Picture 2" descr="Figure 1 from Isolation techniques of neutrophils and peripheral ..."/>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03167" y="1825625"/>
            <a:ext cx="4851666" cy="4351338"/>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5379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eaLnBrk="1" hangingPunct="1"/>
            <a:fld id="{5B0915EA-9362-4850-8A0C-110183093AC8}" type="slidenum">
              <a:rPr lang="en-US" altLang="ja-JP" sz="2000">
                <a:latin typeface="Arial" panose="020B0604020202020204" pitchFamily="34" charset="0"/>
              </a:rPr>
              <a:pPr eaLnBrk="1" hangingPunct="1"/>
              <a:t>29</a:t>
            </a:fld>
            <a:endParaRPr lang="en-US" altLang="ja-JP" sz="1400">
              <a:latin typeface="Arial" panose="020B0604020202020204" pitchFamily="34" charset="0"/>
            </a:endParaRPr>
          </a:p>
        </p:txBody>
      </p:sp>
      <p:sp>
        <p:nvSpPr>
          <p:cNvPr id="27651" name="Line 2"/>
          <p:cNvSpPr>
            <a:spLocks noChangeShapeType="1"/>
          </p:cNvSpPr>
          <p:nvPr/>
        </p:nvSpPr>
        <p:spPr bwMode="auto">
          <a:xfrm>
            <a:off x="4975225" y="3665537"/>
            <a:ext cx="0" cy="176159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52" name="Text Box 3"/>
          <p:cNvSpPr txBox="1">
            <a:spLocks noChangeArrowheads="1"/>
          </p:cNvSpPr>
          <p:nvPr/>
        </p:nvSpPr>
        <p:spPr bwMode="auto">
          <a:xfrm>
            <a:off x="1593106" y="5503200"/>
            <a:ext cx="7354129" cy="1200329"/>
          </a:xfrm>
          <a:prstGeom prst="rect">
            <a:avLst/>
          </a:prstGeom>
          <a:solidFill>
            <a:schemeClr val="accent6">
              <a:lumMod val="40000"/>
              <a:lumOff val="60000"/>
            </a:schemeClr>
          </a:solidFill>
          <a:ln>
            <a:noFill/>
          </a:ln>
        </p:spPr>
        <p:txBody>
          <a:bodyPr wrap="none">
            <a:spAutoFit/>
          </a:bodyPr>
          <a:lstStyle>
            <a:lvl1pPr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algn="ctr" eaLnBrk="1" hangingPunct="1"/>
            <a:r>
              <a:rPr lang="vi-VN" sz="2400" b="1" dirty="0" smtClean="0">
                <a:latin typeface="Arial" panose="020B0604020202020204" pitchFamily="34" charset="0"/>
              </a:rPr>
              <a:t>PHÂN NHÓM NGUY CƠ ĐÁNH </a:t>
            </a:r>
            <a:r>
              <a:rPr lang="vi-VN" sz="2400" b="1" dirty="0">
                <a:latin typeface="Arial" panose="020B0604020202020204" pitchFamily="34" charset="0"/>
              </a:rPr>
              <a:t>GIÁ TIÊN LƯỢNG,</a:t>
            </a:r>
          </a:p>
          <a:p>
            <a:pPr algn="ctr" eaLnBrk="1" hangingPunct="1"/>
            <a:r>
              <a:rPr lang="vi-VN" sz="2400" b="1" dirty="0">
                <a:latin typeface="Arial" panose="020B0604020202020204" pitchFamily="34" charset="0"/>
              </a:rPr>
              <a:t>LỰA CHỌN PHÁC ĐỒ ĐIỀU TRỊ THÍCH HỢP</a:t>
            </a:r>
          </a:p>
          <a:p>
            <a:pPr algn="ctr" eaLnBrk="1" hangingPunct="1"/>
            <a:r>
              <a:rPr lang="vi-VN" sz="2400" b="1" dirty="0">
                <a:latin typeface="Arial" panose="020B0604020202020204" pitchFamily="34" charset="0"/>
              </a:rPr>
              <a:t>VÀ THEO DÕI ĐIỀU TRỊ</a:t>
            </a:r>
          </a:p>
        </p:txBody>
      </p:sp>
      <p:sp>
        <p:nvSpPr>
          <p:cNvPr id="27653" name="Line 4"/>
          <p:cNvSpPr>
            <a:spLocks noChangeShapeType="1"/>
          </p:cNvSpPr>
          <p:nvPr/>
        </p:nvSpPr>
        <p:spPr bwMode="auto">
          <a:xfrm>
            <a:off x="5033965" y="1874138"/>
            <a:ext cx="0" cy="100806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54" name="Text Box 5"/>
          <p:cNvSpPr txBox="1">
            <a:spLocks noChangeArrowheads="1"/>
          </p:cNvSpPr>
          <p:nvPr/>
        </p:nvSpPr>
        <p:spPr bwMode="auto">
          <a:xfrm>
            <a:off x="3917951" y="3063875"/>
            <a:ext cx="2049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algn="l" eaLnBrk="1" hangingPunct="1"/>
            <a:r>
              <a:rPr lang="vi-VN" sz="2400" b="1">
                <a:latin typeface="Arial" panose="020B0604020202020204" pitchFamily="34" charset="0"/>
              </a:rPr>
              <a:t>CHẨN ĐOÁN</a:t>
            </a:r>
          </a:p>
        </p:txBody>
      </p:sp>
      <p:sp>
        <p:nvSpPr>
          <p:cNvPr id="27655" name="Text Box 6"/>
          <p:cNvSpPr txBox="1">
            <a:spLocks noChangeArrowheads="1"/>
          </p:cNvSpPr>
          <p:nvPr/>
        </p:nvSpPr>
        <p:spPr bwMode="auto">
          <a:xfrm>
            <a:off x="3412332" y="1416938"/>
            <a:ext cx="4043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algn="l" eaLnBrk="1" hangingPunct="1"/>
            <a:r>
              <a:rPr lang="vi-VN" sz="2400" b="1" dirty="0">
                <a:latin typeface="Arial" panose="020B0604020202020204" pitchFamily="34" charset="0"/>
              </a:rPr>
              <a:t>TRIỆU CHỨNG LÂM SÀNG</a:t>
            </a:r>
          </a:p>
        </p:txBody>
      </p:sp>
      <p:sp>
        <p:nvSpPr>
          <p:cNvPr id="27657" name="Oval 10"/>
          <p:cNvSpPr>
            <a:spLocks noChangeArrowheads="1"/>
          </p:cNvSpPr>
          <p:nvPr/>
        </p:nvSpPr>
        <p:spPr bwMode="auto">
          <a:xfrm>
            <a:off x="5033965" y="3571082"/>
            <a:ext cx="4368800" cy="1728788"/>
          </a:xfrm>
          <a:prstGeom prst="ellipse">
            <a:avLst/>
          </a:prstGeom>
          <a:solidFill>
            <a:srgbClr val="FF5050"/>
          </a:solidFill>
          <a:ln w="9525">
            <a:solidFill>
              <a:schemeClr val="tx1"/>
            </a:solidFill>
            <a:round/>
            <a:headEnd/>
            <a:tailEnd/>
          </a:ln>
        </p:spPr>
        <p:txBody>
          <a:bodyPr wrap="none" anchor="ctr"/>
          <a:lstStyle>
            <a:lvl1pPr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eaLnBrk="1" hangingPunct="1"/>
            <a:endParaRPr lang="vi-VN"/>
          </a:p>
        </p:txBody>
      </p:sp>
      <p:sp>
        <p:nvSpPr>
          <p:cNvPr id="27658" name="Text Box 11"/>
          <p:cNvSpPr txBox="1">
            <a:spLocks noChangeArrowheads="1"/>
          </p:cNvSpPr>
          <p:nvPr/>
        </p:nvSpPr>
        <p:spPr bwMode="auto">
          <a:xfrm>
            <a:off x="5544345" y="3778866"/>
            <a:ext cx="41481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eaLnBrk="1" hangingPunct="1"/>
            <a:r>
              <a:rPr lang="vi-VN" sz="1800" b="1" i="1" dirty="0">
                <a:solidFill>
                  <a:srgbClr val="FFFF00"/>
                </a:solidFill>
                <a:latin typeface="Arial" panose="020B0604020202020204" pitchFamily="34" charset="0"/>
              </a:rPr>
              <a:t>Chromosome analysis, FISH,</a:t>
            </a:r>
          </a:p>
          <a:p>
            <a:pPr eaLnBrk="1" hangingPunct="1"/>
            <a:r>
              <a:rPr lang="vi-VN" sz="1800" b="1" i="1" dirty="0">
                <a:solidFill>
                  <a:srgbClr val="FFFF00"/>
                </a:solidFill>
                <a:latin typeface="Arial" panose="020B0604020202020204" pitchFamily="34" charset="0"/>
              </a:rPr>
              <a:t> PCR Và DNA sequencing</a:t>
            </a:r>
          </a:p>
        </p:txBody>
      </p:sp>
      <p:sp>
        <p:nvSpPr>
          <p:cNvPr id="27659" name="Text Box 12"/>
          <p:cNvSpPr txBox="1">
            <a:spLocks noChangeArrowheads="1"/>
          </p:cNvSpPr>
          <p:nvPr/>
        </p:nvSpPr>
        <p:spPr bwMode="auto">
          <a:xfrm>
            <a:off x="5434014" y="4598725"/>
            <a:ext cx="3698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algn="l" eaLnBrk="1" hangingPunct="1"/>
            <a:r>
              <a:rPr lang="vi-VN" sz="1800" b="1" dirty="0">
                <a:latin typeface="Arial" panose="020B0604020202020204" pitchFamily="34" charset="0"/>
              </a:rPr>
              <a:t>Bất thường NST, đột biến gen,...</a:t>
            </a:r>
          </a:p>
        </p:txBody>
      </p:sp>
      <p:sp>
        <p:nvSpPr>
          <p:cNvPr id="27660" name="Line 13"/>
          <p:cNvSpPr>
            <a:spLocks noChangeShapeType="1"/>
          </p:cNvSpPr>
          <p:nvPr/>
        </p:nvSpPr>
        <p:spPr bwMode="auto">
          <a:xfrm>
            <a:off x="7081838" y="4313239"/>
            <a:ext cx="0" cy="28733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61" name="Rounded Rectangle 9"/>
          <p:cNvSpPr>
            <a:spLocks noChangeArrowheads="1"/>
          </p:cNvSpPr>
          <p:nvPr/>
        </p:nvSpPr>
        <p:spPr bwMode="auto">
          <a:xfrm>
            <a:off x="1778000" y="152400"/>
            <a:ext cx="8610600" cy="914400"/>
          </a:xfrm>
          <a:prstGeom prst="roundRect">
            <a:avLst>
              <a:gd name="adj" fmla="val 16667"/>
            </a:avLst>
          </a:prstGeom>
          <a:solidFill>
            <a:schemeClr val="accent2">
              <a:lumMod val="60000"/>
              <a:lumOff val="40000"/>
            </a:schemeClr>
          </a:solidFill>
          <a:ln w="25400" algn="ctr">
            <a:solidFill>
              <a:srgbClr val="385D8A"/>
            </a:solidFill>
            <a:round/>
            <a:headEnd/>
            <a:tailEnd/>
          </a:ln>
        </p:spPr>
        <p:txBody>
          <a:bodyPr anchor="ctr"/>
          <a:lstStyle>
            <a:lvl1pPr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eaLnBrk="1" hangingPunct="1"/>
            <a:endParaRPr lang="vi-VN" sz="1800">
              <a:solidFill>
                <a:srgbClr val="FFFFFF"/>
              </a:solidFill>
              <a:latin typeface="Arial" panose="020B0604020202020204" pitchFamily="34" charset="0"/>
            </a:endParaRPr>
          </a:p>
        </p:txBody>
      </p:sp>
      <p:sp>
        <p:nvSpPr>
          <p:cNvPr id="27662" name="Text Box 16"/>
          <p:cNvSpPr txBox="1">
            <a:spLocks noChangeArrowheads="1"/>
          </p:cNvSpPr>
          <p:nvPr/>
        </p:nvSpPr>
        <p:spPr bwMode="auto">
          <a:xfrm>
            <a:off x="1931988" y="152400"/>
            <a:ext cx="81518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algn="ctr" eaLnBrk="1" hangingPunct="1"/>
            <a:r>
              <a:rPr lang="vi-VN" b="1" dirty="0">
                <a:latin typeface="Arial" panose="020B0604020202020204" pitchFamily="34" charset="0"/>
              </a:rPr>
              <a:t>TẦM QUAN TRỌNG CỦA DI TRUYỀN PHÂN TỬ</a:t>
            </a:r>
          </a:p>
          <a:p>
            <a:pPr algn="ctr" eaLnBrk="1" hangingPunct="1"/>
            <a:r>
              <a:rPr lang="vi-VN" b="1" dirty="0">
                <a:latin typeface="Arial" panose="020B0604020202020204" pitchFamily="34" charset="0"/>
              </a:rPr>
              <a:t>TRONG HUYẾT HỌC</a:t>
            </a:r>
          </a:p>
        </p:txBody>
      </p:sp>
      <p:sp>
        <p:nvSpPr>
          <p:cNvPr id="27663" name="WordArt 18"/>
          <p:cNvSpPr>
            <a:spLocks noChangeArrowheads="1" noChangeShapeType="1" noTextEdit="1"/>
          </p:cNvSpPr>
          <p:nvPr/>
        </p:nvSpPr>
        <p:spPr bwMode="auto">
          <a:xfrm>
            <a:off x="9048750" y="3149601"/>
            <a:ext cx="933450" cy="1285875"/>
          </a:xfrm>
          <a:prstGeom prst="rect">
            <a:avLst/>
          </a:prstGeom>
        </p:spPr>
        <p:txBody>
          <a:bodyPr wrap="none" fromWordArt="1">
            <a:prstTxWarp prst="textSlantUp">
              <a:avLst>
                <a:gd name="adj" fmla="val 32056"/>
              </a:avLst>
            </a:prstTxWarp>
          </a:bodyPr>
          <a:lstStyle/>
          <a:p>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cs typeface="Times New Roman" panose="02020603050405020304" pitchFamily="18" charset="0"/>
              </a:rPr>
              <a:t>DTPT</a:t>
            </a:r>
          </a:p>
        </p:txBody>
      </p:sp>
      <p:sp>
        <p:nvSpPr>
          <p:cNvPr id="2" name="Oval 1"/>
          <p:cNvSpPr/>
          <p:nvPr/>
        </p:nvSpPr>
        <p:spPr>
          <a:xfrm>
            <a:off x="2078171" y="2056128"/>
            <a:ext cx="2734734" cy="7739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Huyết đồ + XN sinh học khác</a:t>
            </a:r>
            <a:endParaRPr lang="en-US" dirty="0"/>
          </a:p>
        </p:txBody>
      </p:sp>
      <p:sp>
        <p:nvSpPr>
          <p:cNvPr id="19" name="Oval 18"/>
          <p:cNvSpPr/>
          <p:nvPr/>
        </p:nvSpPr>
        <p:spPr>
          <a:xfrm>
            <a:off x="5186232" y="2035663"/>
            <a:ext cx="2734734" cy="7739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Tủy đồ + ST tủy DAMD TB</a:t>
            </a:r>
            <a:endParaRPr lang="en-US" dirty="0"/>
          </a:p>
        </p:txBody>
      </p:sp>
    </p:spTree>
    <p:extLst>
      <p:ext uri="{BB962C8B-B14F-4D97-AF65-F5344CB8AC3E}">
        <p14:creationId xmlns:p14="http://schemas.microsoft.com/office/powerpoint/2010/main" val="27642168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solidFill>
                  <a:srgbClr val="FF0000"/>
                </a:solidFill>
                <a:latin typeface="+mn-lt"/>
              </a:rPr>
              <a:t>Nội dung trình bày </a:t>
            </a:r>
            <a:endParaRPr lang="en-US" dirty="0">
              <a:solidFill>
                <a:srgbClr val="FF0000"/>
              </a:solidFill>
              <a:latin typeface="+mn-lt"/>
            </a:endParaRPr>
          </a:p>
        </p:txBody>
      </p:sp>
      <p:sp>
        <p:nvSpPr>
          <p:cNvPr id="3" name="Content Placeholder 2"/>
          <p:cNvSpPr>
            <a:spLocks noGrp="1"/>
          </p:cNvSpPr>
          <p:nvPr>
            <p:ph idx="1"/>
          </p:nvPr>
        </p:nvSpPr>
        <p:spPr/>
        <p:txBody>
          <a:bodyPr/>
          <a:lstStyle/>
          <a:p>
            <a:r>
              <a:rPr lang="vi-VN" dirty="0" smtClean="0"/>
              <a:t>Giới thiệu về Huyết học và các bệnh lý liên quan </a:t>
            </a:r>
          </a:p>
          <a:p>
            <a:endParaRPr lang="vi-VN" dirty="0"/>
          </a:p>
          <a:p>
            <a:r>
              <a:rPr lang="vi-VN" dirty="0" smtClean="0"/>
              <a:t>Tiếp cận lâm sàng với bệnh nhân rối loạn về máu </a:t>
            </a:r>
          </a:p>
          <a:p>
            <a:endParaRPr lang="vi-VN" dirty="0"/>
          </a:p>
          <a:p>
            <a:r>
              <a:rPr lang="vi-VN" dirty="0" smtClean="0"/>
              <a:t>Các xét nghiệm cơ bản và chuyên biệt để tiếp cận chẩn đoán bệnh nhân có rối loạn về máu</a:t>
            </a:r>
          </a:p>
          <a:p>
            <a:endParaRPr lang="vi-VN" dirty="0"/>
          </a:p>
          <a:p>
            <a:r>
              <a:rPr lang="vi-VN" dirty="0" smtClean="0"/>
              <a:t>Bệnh án cho bệnh nhân có rối loạn về máu  </a:t>
            </a:r>
            <a:endParaRPr lang="en-US" dirty="0"/>
          </a:p>
        </p:txBody>
      </p:sp>
    </p:spTree>
    <p:extLst>
      <p:ext uri="{BB962C8B-B14F-4D97-AF65-F5344CB8AC3E}">
        <p14:creationId xmlns:p14="http://schemas.microsoft.com/office/powerpoint/2010/main" val="55712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2"/>
          </p:nvPr>
        </p:nvSpPr>
        <p:spPr>
          <a:xfrm>
            <a:off x="10210800" y="6381750"/>
            <a:ext cx="8001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eaLnBrk="1" hangingPunct="1"/>
            <a:fld id="{98395995-88C2-4DE1-A503-2D86A858BEA4}" type="slidenum">
              <a:rPr lang="vi-VN" sz="2000">
                <a:latin typeface="Arial" panose="020B0604020202020204" pitchFamily="34" charset="0"/>
              </a:rPr>
              <a:pPr eaLnBrk="1" hangingPunct="1"/>
              <a:t>30</a:t>
            </a:fld>
            <a:endParaRPr lang="vi-VN" sz="2000">
              <a:latin typeface="Arial" panose="020B0604020202020204" pitchFamily="34" charset="0"/>
            </a:endParaRPr>
          </a:p>
        </p:txBody>
      </p:sp>
      <p:sp>
        <p:nvSpPr>
          <p:cNvPr id="3" name="Oval 2"/>
          <p:cNvSpPr/>
          <p:nvPr/>
        </p:nvSpPr>
        <p:spPr>
          <a:xfrm>
            <a:off x="1839914" y="1144588"/>
            <a:ext cx="2708275" cy="11430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algn="ctr" eaLnBrk="1" hangingPunct="1"/>
            <a:r>
              <a:rPr lang="vi-VN" sz="2000" dirty="0">
                <a:latin typeface="Arial" panose="020B0604020202020204" pitchFamily="34" charset="0"/>
              </a:rPr>
              <a:t>Di truyền </a:t>
            </a:r>
          </a:p>
          <a:p>
            <a:pPr algn="ctr" eaLnBrk="1" hangingPunct="1"/>
            <a:r>
              <a:rPr lang="vi-VN" sz="2000" dirty="0">
                <a:latin typeface="Arial" panose="020B0604020202020204" pitchFamily="34" charset="0"/>
              </a:rPr>
              <a:t>tế bào</a:t>
            </a:r>
          </a:p>
        </p:txBody>
      </p:sp>
      <p:sp>
        <p:nvSpPr>
          <p:cNvPr id="8" name="Rounded Rectangle 7"/>
          <p:cNvSpPr/>
          <p:nvPr/>
        </p:nvSpPr>
        <p:spPr>
          <a:xfrm>
            <a:off x="2095500" y="2859089"/>
            <a:ext cx="2166938" cy="357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vi-VN" sz="2400" dirty="0">
                <a:solidFill>
                  <a:srgbClr val="FF0000"/>
                </a:solidFill>
              </a:rPr>
              <a:t>Karyotyping</a:t>
            </a:r>
          </a:p>
        </p:txBody>
      </p:sp>
      <p:sp>
        <p:nvSpPr>
          <p:cNvPr id="9" name="Rounded Rectangle 8"/>
          <p:cNvSpPr/>
          <p:nvPr/>
        </p:nvSpPr>
        <p:spPr>
          <a:xfrm>
            <a:off x="6018214" y="1501775"/>
            <a:ext cx="2166937" cy="357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b="1" dirty="0">
                <a:solidFill>
                  <a:srgbClr val="FF0000"/>
                </a:solidFill>
              </a:rPr>
              <a:t>FISH</a:t>
            </a:r>
          </a:p>
        </p:txBody>
      </p:sp>
      <p:sp>
        <p:nvSpPr>
          <p:cNvPr id="24582" name="TextBox 9"/>
          <p:cNvSpPr txBox="1">
            <a:spLocks noChangeArrowheads="1"/>
          </p:cNvSpPr>
          <p:nvPr/>
        </p:nvSpPr>
        <p:spPr bwMode="auto">
          <a:xfrm>
            <a:off x="2071688" y="3273426"/>
            <a:ext cx="3186112"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algn="l" eaLnBrk="1" hangingPunct="1">
              <a:lnSpc>
                <a:spcPct val="150000"/>
              </a:lnSpc>
              <a:buFont typeface="Calibri" panose="020F0502020204030204" pitchFamily="34" charset="0"/>
              <a:buAutoNum type="arabicPeriod"/>
            </a:pPr>
            <a:r>
              <a:rPr lang="vi-VN" sz="2200"/>
              <a:t>Huyết học</a:t>
            </a:r>
          </a:p>
          <a:p>
            <a:pPr algn="l" eaLnBrk="1" hangingPunct="1">
              <a:lnSpc>
                <a:spcPct val="150000"/>
              </a:lnSpc>
              <a:buFont typeface="Calibri" panose="020F0502020204030204" pitchFamily="34" charset="0"/>
              <a:buAutoNum type="arabicPeriod"/>
            </a:pPr>
            <a:r>
              <a:rPr lang="vi-VN" sz="2200"/>
              <a:t>Chẩn đoán tiền sinh</a:t>
            </a:r>
            <a:endParaRPr lang="en-US" sz="2200"/>
          </a:p>
          <a:p>
            <a:pPr algn="l" eaLnBrk="1" hangingPunct="1">
              <a:lnSpc>
                <a:spcPct val="150000"/>
              </a:lnSpc>
              <a:buFont typeface="Calibri" panose="020F0502020204030204" pitchFamily="34" charset="0"/>
              <a:buAutoNum type="arabicPeriod"/>
            </a:pPr>
            <a:r>
              <a:rPr lang="en-US" sz="2200"/>
              <a:t>Các bệnh lý di truyền</a:t>
            </a:r>
            <a:endParaRPr lang="vi-VN" sz="2200"/>
          </a:p>
        </p:txBody>
      </p:sp>
      <p:sp>
        <p:nvSpPr>
          <p:cNvPr id="24583" name="TextBox 11"/>
          <p:cNvSpPr txBox="1">
            <a:spLocks noChangeArrowheads="1"/>
          </p:cNvSpPr>
          <p:nvPr/>
        </p:nvSpPr>
        <p:spPr bwMode="auto">
          <a:xfrm>
            <a:off x="5715000" y="1839914"/>
            <a:ext cx="5030788" cy="364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algn="l" eaLnBrk="1" hangingPunct="1">
              <a:lnSpc>
                <a:spcPct val="150000"/>
              </a:lnSpc>
              <a:buFont typeface="Calibri" panose="020F0502020204030204" pitchFamily="34" charset="0"/>
              <a:buAutoNum type="arabicPeriod"/>
            </a:pPr>
            <a:r>
              <a:rPr lang="vi-VN" sz="2200"/>
              <a:t>Huyết học</a:t>
            </a:r>
          </a:p>
          <a:p>
            <a:pPr algn="l" eaLnBrk="1" hangingPunct="1">
              <a:lnSpc>
                <a:spcPct val="150000"/>
              </a:lnSpc>
              <a:buFont typeface="Calibri" panose="020F0502020204030204" pitchFamily="34" charset="0"/>
              <a:buAutoNum type="arabicPeriod"/>
            </a:pPr>
            <a:r>
              <a:rPr lang="vi-VN" sz="2200"/>
              <a:t>Chẩn đoán tiền sinh</a:t>
            </a:r>
          </a:p>
          <a:p>
            <a:pPr algn="l" eaLnBrk="1" hangingPunct="1">
              <a:lnSpc>
                <a:spcPct val="150000"/>
              </a:lnSpc>
              <a:buFont typeface="Calibri" panose="020F0502020204030204" pitchFamily="34" charset="0"/>
              <a:buAutoNum type="arabicPeriod"/>
            </a:pPr>
            <a:r>
              <a:rPr lang="vi-VN" sz="2200"/>
              <a:t>Ung thư</a:t>
            </a:r>
            <a:br>
              <a:rPr lang="vi-VN" sz="2200"/>
            </a:br>
            <a:r>
              <a:rPr lang="vi-VN" sz="2200"/>
              <a:t>Ung thư vú: HER2/neu</a:t>
            </a:r>
          </a:p>
          <a:p>
            <a:pPr algn="l" eaLnBrk="1" hangingPunct="1">
              <a:lnSpc>
                <a:spcPct val="150000"/>
              </a:lnSpc>
            </a:pPr>
            <a:r>
              <a:rPr lang="vi-VN" sz="2200"/>
              <a:t>	Ung thư tiền liệt tuyến: TMPRSS2/ERG </a:t>
            </a:r>
            <a:br>
              <a:rPr lang="vi-VN" sz="2200"/>
            </a:br>
            <a:r>
              <a:rPr lang="vi-VN" sz="2200"/>
              <a:t>Ung thư  bàng  quang: NST 3, 7, 9, 17</a:t>
            </a:r>
          </a:p>
        </p:txBody>
      </p:sp>
      <p:cxnSp>
        <p:nvCxnSpPr>
          <p:cNvPr id="15" name="Straight Arrow Connector 14"/>
          <p:cNvCxnSpPr>
            <a:stCxn id="3" idx="6"/>
          </p:cNvCxnSpPr>
          <p:nvPr/>
        </p:nvCxnSpPr>
        <p:spPr>
          <a:xfrm>
            <a:off x="4548189" y="1716088"/>
            <a:ext cx="1470025"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3" idx="4"/>
            <a:endCxn id="8" idx="0"/>
          </p:cNvCxnSpPr>
          <p:nvPr/>
        </p:nvCxnSpPr>
        <p:spPr>
          <a:xfrm rot="5400000">
            <a:off x="2900363" y="2566988"/>
            <a:ext cx="571500" cy="12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2071688" y="271464"/>
            <a:ext cx="8126412" cy="642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eaLnBrk="1" hangingPunct="1"/>
            <a:r>
              <a:rPr lang="vi-VN" sz="3200" b="1">
                <a:latin typeface="Arial" panose="020B0604020202020204" pitchFamily="34" charset="0"/>
              </a:rPr>
              <a:t>ỨNG DỤNG CÁC KỸ THUẬT CƠ BẢN</a:t>
            </a:r>
          </a:p>
        </p:txBody>
      </p:sp>
      <p:sp>
        <p:nvSpPr>
          <p:cNvPr id="24587" name="TextBox 10"/>
          <p:cNvSpPr txBox="1">
            <a:spLocks noChangeArrowheads="1"/>
          </p:cNvSpPr>
          <p:nvPr/>
        </p:nvSpPr>
        <p:spPr bwMode="auto">
          <a:xfrm>
            <a:off x="2151063" y="5867401"/>
            <a:ext cx="77200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eaLnBrk="1" hangingPunct="1"/>
            <a:r>
              <a:rPr lang="en-US" i="1"/>
              <a:t>Cách lấy mẫu: trong chống đông ACD hoặc heparin</a:t>
            </a:r>
            <a:endParaRPr lang="vi-VN" i="1"/>
          </a:p>
        </p:txBody>
      </p:sp>
    </p:spTree>
    <p:extLst>
      <p:ext uri="{BB962C8B-B14F-4D97-AF65-F5344CB8AC3E}">
        <p14:creationId xmlns:p14="http://schemas.microsoft.com/office/powerpoint/2010/main" val="1842197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eaLnBrk="1" hangingPunct="1"/>
            <a:fld id="{94A375A3-28FB-4493-9F41-3D9C4B8B6695}" type="slidenum">
              <a:rPr lang="vi-VN" sz="2000">
                <a:latin typeface="Arial" panose="020B0604020202020204" pitchFamily="34" charset="0"/>
              </a:rPr>
              <a:pPr eaLnBrk="1" hangingPunct="1"/>
              <a:t>31</a:t>
            </a:fld>
            <a:endParaRPr lang="vi-VN" sz="2000">
              <a:latin typeface="Arial" panose="020B0604020202020204" pitchFamily="34" charset="0"/>
            </a:endParaRPr>
          </a:p>
        </p:txBody>
      </p:sp>
      <p:sp>
        <p:nvSpPr>
          <p:cNvPr id="3" name="Oval 2"/>
          <p:cNvSpPr/>
          <p:nvPr/>
        </p:nvSpPr>
        <p:spPr>
          <a:xfrm>
            <a:off x="1684339" y="609600"/>
            <a:ext cx="2708275" cy="11430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sz="3200" dirty="0">
                <a:solidFill>
                  <a:schemeClr val="tx1"/>
                </a:solidFill>
              </a:rPr>
              <a:t>PCR</a:t>
            </a:r>
          </a:p>
        </p:txBody>
      </p:sp>
      <p:sp>
        <p:nvSpPr>
          <p:cNvPr id="4" name="Rounded Rectangle 3"/>
          <p:cNvSpPr/>
          <p:nvPr/>
        </p:nvSpPr>
        <p:spPr>
          <a:xfrm>
            <a:off x="1955007" y="2204999"/>
            <a:ext cx="2166937" cy="465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sz="2400" dirty="0">
                <a:solidFill>
                  <a:srgbClr val="FF0000"/>
                </a:solidFill>
              </a:rPr>
              <a:t>Vi sinh</a:t>
            </a:r>
          </a:p>
        </p:txBody>
      </p:sp>
      <p:sp>
        <p:nvSpPr>
          <p:cNvPr id="25605" name="TextBox 4"/>
          <p:cNvSpPr txBox="1">
            <a:spLocks noChangeArrowheads="1"/>
          </p:cNvSpPr>
          <p:nvPr/>
        </p:nvSpPr>
        <p:spPr bwMode="auto">
          <a:xfrm>
            <a:off x="1993900" y="2881313"/>
            <a:ext cx="417988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algn="l" eaLnBrk="1" hangingPunct="1">
              <a:lnSpc>
                <a:spcPct val="150000"/>
              </a:lnSpc>
              <a:buFont typeface="Calibri" panose="020F0502020204030204" pitchFamily="34" charset="0"/>
              <a:buAutoNum type="arabicPeriod"/>
            </a:pPr>
            <a:r>
              <a:rPr lang="vi-VN" sz="2200"/>
              <a:t>Virus: HBV, HCV, HPV,..</a:t>
            </a:r>
          </a:p>
          <a:p>
            <a:pPr algn="l" eaLnBrk="1" hangingPunct="1">
              <a:lnSpc>
                <a:spcPct val="150000"/>
              </a:lnSpc>
              <a:buFont typeface="Calibri" panose="020F0502020204030204" pitchFamily="34" charset="0"/>
              <a:buAutoNum type="arabicPeriod"/>
            </a:pPr>
            <a:r>
              <a:rPr lang="vi-VN" sz="2200"/>
              <a:t>Vi khuẩn: lao</a:t>
            </a:r>
          </a:p>
        </p:txBody>
      </p:sp>
      <p:sp>
        <p:nvSpPr>
          <p:cNvPr id="6" name="Rounded Rectangle 5"/>
          <p:cNvSpPr/>
          <p:nvPr/>
        </p:nvSpPr>
        <p:spPr>
          <a:xfrm>
            <a:off x="5708651" y="855286"/>
            <a:ext cx="3946525" cy="690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sz="2400" dirty="0">
                <a:solidFill>
                  <a:srgbClr val="FF0000"/>
                </a:solidFill>
              </a:rPr>
              <a:t>Các lĩnh vực khác </a:t>
            </a:r>
          </a:p>
          <a:p>
            <a:pPr algn="ctr">
              <a:defRPr/>
            </a:pPr>
            <a:r>
              <a:rPr lang="vi-VN" sz="2400" dirty="0">
                <a:solidFill>
                  <a:srgbClr val="FF0000"/>
                </a:solidFill>
              </a:rPr>
              <a:t>(chẩn đoán)</a:t>
            </a:r>
          </a:p>
        </p:txBody>
      </p:sp>
      <p:sp>
        <p:nvSpPr>
          <p:cNvPr id="25607" name="TextBox 6"/>
          <p:cNvSpPr txBox="1">
            <a:spLocks noChangeArrowheads="1"/>
          </p:cNvSpPr>
          <p:nvPr/>
        </p:nvSpPr>
        <p:spPr bwMode="auto">
          <a:xfrm>
            <a:off x="5708651" y="1609726"/>
            <a:ext cx="5262563"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algn="l" eaLnBrk="1" hangingPunct="1">
              <a:lnSpc>
                <a:spcPct val="150000"/>
              </a:lnSpc>
              <a:buFont typeface="Calibri" panose="020F0502020204030204" pitchFamily="34" charset="0"/>
              <a:buAutoNum type="arabicPeriod"/>
            </a:pPr>
            <a:r>
              <a:rPr lang="vi-VN" sz="2200"/>
              <a:t>Huyết học: </a:t>
            </a:r>
            <a:br>
              <a:rPr lang="vi-VN" sz="2200"/>
            </a:br>
            <a:r>
              <a:rPr lang="vi-VN" sz="2200"/>
              <a:t>Các fusion gene: AML, CML</a:t>
            </a:r>
            <a:br>
              <a:rPr lang="vi-VN" sz="2200"/>
            </a:br>
            <a:r>
              <a:rPr lang="vi-VN" sz="2200"/>
              <a:t>Deletion: alpha-thalasemia</a:t>
            </a:r>
            <a:br>
              <a:rPr lang="vi-VN" sz="2200"/>
            </a:br>
            <a:r>
              <a:rPr lang="vi-VN" sz="2200" i="1"/>
              <a:t>JAK2</a:t>
            </a:r>
            <a:r>
              <a:rPr lang="vi-VN" sz="2200"/>
              <a:t> mutation: MPD</a:t>
            </a:r>
          </a:p>
          <a:p>
            <a:pPr algn="l" eaLnBrk="1" hangingPunct="1">
              <a:lnSpc>
                <a:spcPct val="150000"/>
              </a:lnSpc>
              <a:buFont typeface="Calibri" panose="020F0502020204030204" pitchFamily="34" charset="0"/>
              <a:buAutoNum type="arabicPeriod"/>
            </a:pPr>
            <a:r>
              <a:rPr lang="vi-VN" sz="2200"/>
              <a:t>Ung thư</a:t>
            </a:r>
            <a:br>
              <a:rPr lang="vi-VN" sz="2200"/>
            </a:br>
            <a:r>
              <a:rPr lang="vi-VN" sz="2200"/>
              <a:t> Ung thư tiền liệt tuyến : TMPRSS2/ERG</a:t>
            </a:r>
          </a:p>
        </p:txBody>
      </p:sp>
      <p:cxnSp>
        <p:nvCxnSpPr>
          <p:cNvPr id="9" name="Straight Arrow Connector 8"/>
          <p:cNvCxnSpPr>
            <a:stCxn id="3" idx="4"/>
            <a:endCxn id="4" idx="0"/>
          </p:cNvCxnSpPr>
          <p:nvPr/>
        </p:nvCxnSpPr>
        <p:spPr>
          <a:xfrm flipH="1">
            <a:off x="3038476" y="1752600"/>
            <a:ext cx="1" cy="45239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6"/>
            <a:endCxn id="6" idx="1"/>
          </p:cNvCxnSpPr>
          <p:nvPr/>
        </p:nvCxnSpPr>
        <p:spPr>
          <a:xfrm>
            <a:off x="4392614" y="1181100"/>
            <a:ext cx="1316037" cy="1946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610" name="TextBox 9"/>
          <p:cNvSpPr txBox="1">
            <a:spLocks noChangeArrowheads="1"/>
          </p:cNvSpPr>
          <p:nvPr/>
        </p:nvSpPr>
        <p:spPr bwMode="auto">
          <a:xfrm>
            <a:off x="1855788" y="4876801"/>
            <a:ext cx="517525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algn="l" eaLnBrk="1" hangingPunct="1"/>
            <a:r>
              <a:rPr lang="en-US" i="1"/>
              <a:t>Cách lấy mẫu: </a:t>
            </a:r>
          </a:p>
          <a:p>
            <a:pPr algn="l" eaLnBrk="1" hangingPunct="1"/>
            <a:r>
              <a:rPr lang="en-US" i="1"/>
              <a:t>- Trong chống đông EDTA / ACD </a:t>
            </a:r>
          </a:p>
          <a:p>
            <a:pPr algn="l" eaLnBrk="1" hangingPunct="1">
              <a:buFontTx/>
              <a:buChar char="-"/>
            </a:pPr>
            <a:r>
              <a:rPr lang="en-US" i="1"/>
              <a:t>Mẫu mô tươi hoặc paraffin block</a:t>
            </a:r>
          </a:p>
          <a:p>
            <a:pPr algn="l" eaLnBrk="1" hangingPunct="1"/>
            <a:r>
              <a:rPr lang="en-US" sz="2000" b="1"/>
              <a:t>(Đối với đột biến </a:t>
            </a:r>
            <a:r>
              <a:rPr lang="en-US" sz="2000" b="1" i="1"/>
              <a:t>JAK2</a:t>
            </a:r>
            <a:r>
              <a:rPr lang="en-US" sz="2000" b="1"/>
              <a:t>: 2ml PB trong EDTA)</a:t>
            </a:r>
            <a:endParaRPr lang="vi-VN" sz="2000" b="1"/>
          </a:p>
        </p:txBody>
      </p:sp>
    </p:spTree>
    <p:extLst>
      <p:ext uri="{BB962C8B-B14F-4D97-AF65-F5344CB8AC3E}">
        <p14:creationId xmlns:p14="http://schemas.microsoft.com/office/powerpoint/2010/main" val="27124272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eaLnBrk="1" hangingPunct="1"/>
            <a:fld id="{EB532687-4CC3-413F-AB63-8A3FB4C33308}" type="slidenum">
              <a:rPr lang="vi-VN" sz="2000">
                <a:latin typeface="Arial" panose="020B0604020202020204" pitchFamily="34" charset="0"/>
              </a:rPr>
              <a:pPr eaLnBrk="1" hangingPunct="1"/>
              <a:t>32</a:t>
            </a:fld>
            <a:endParaRPr lang="vi-VN" sz="2000">
              <a:latin typeface="Arial" panose="020B0604020202020204" pitchFamily="34" charset="0"/>
            </a:endParaRPr>
          </a:p>
        </p:txBody>
      </p:sp>
      <p:sp>
        <p:nvSpPr>
          <p:cNvPr id="3" name="Oval 2"/>
          <p:cNvSpPr/>
          <p:nvPr/>
        </p:nvSpPr>
        <p:spPr>
          <a:xfrm>
            <a:off x="1222376" y="106363"/>
            <a:ext cx="2740025" cy="11430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vi-VN" sz="2600" dirty="0">
                <a:solidFill>
                  <a:schemeClr val="tx1"/>
                </a:solidFill>
              </a:rPr>
              <a:t>DNA sequencing</a:t>
            </a:r>
          </a:p>
        </p:txBody>
      </p:sp>
      <p:sp>
        <p:nvSpPr>
          <p:cNvPr id="4" name="Rounded Rectangle 3"/>
          <p:cNvSpPr/>
          <p:nvPr/>
        </p:nvSpPr>
        <p:spPr>
          <a:xfrm>
            <a:off x="1608139" y="1677989"/>
            <a:ext cx="2166937" cy="497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sz="2200" dirty="0">
                <a:solidFill>
                  <a:srgbClr val="FF0000"/>
                </a:solidFill>
              </a:rPr>
              <a:t>Vi sinh</a:t>
            </a:r>
          </a:p>
        </p:txBody>
      </p:sp>
      <p:sp>
        <p:nvSpPr>
          <p:cNvPr id="26629" name="TextBox 4"/>
          <p:cNvSpPr txBox="1">
            <a:spLocks noChangeArrowheads="1"/>
          </p:cNvSpPr>
          <p:nvPr/>
        </p:nvSpPr>
        <p:spPr bwMode="auto">
          <a:xfrm>
            <a:off x="1222376" y="2249488"/>
            <a:ext cx="502602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algn="l" eaLnBrk="1" hangingPunct="1">
              <a:lnSpc>
                <a:spcPct val="150000"/>
              </a:lnSpc>
            </a:pPr>
            <a:r>
              <a:rPr lang="vi-VN" sz="2000"/>
              <a:t>Khảo sát các đột biến kháng thuốc</a:t>
            </a:r>
            <a:br>
              <a:rPr lang="vi-VN" sz="2000"/>
            </a:br>
            <a:r>
              <a:rPr lang="vi-VN" sz="2000"/>
              <a:t>1.  Virus: HBV, HCV, HPV, HIV,...</a:t>
            </a:r>
            <a:br>
              <a:rPr lang="vi-VN" sz="2000"/>
            </a:br>
            <a:r>
              <a:rPr lang="vi-VN" sz="2000"/>
              <a:t>2.  Vi khuẩn: lao, thương hàn, sốt rét,...</a:t>
            </a:r>
          </a:p>
        </p:txBody>
      </p:sp>
      <p:sp>
        <p:nvSpPr>
          <p:cNvPr id="6" name="Rounded Rectangle 5"/>
          <p:cNvSpPr/>
          <p:nvPr/>
        </p:nvSpPr>
        <p:spPr>
          <a:xfrm>
            <a:off x="6051550" y="327979"/>
            <a:ext cx="2630488" cy="4951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eaLnBrk="1" hangingPunct="1"/>
            <a:r>
              <a:rPr lang="vi-VN" sz="2200" dirty="0">
                <a:solidFill>
                  <a:srgbClr val="FF0000"/>
                </a:solidFill>
                <a:latin typeface="Arial" panose="020B0604020202020204" pitchFamily="34" charset="0"/>
              </a:rPr>
              <a:t>Các lĩnh vực khác</a:t>
            </a:r>
          </a:p>
        </p:txBody>
      </p:sp>
      <p:sp>
        <p:nvSpPr>
          <p:cNvPr id="26631" name="TextBox 6"/>
          <p:cNvSpPr txBox="1">
            <a:spLocks noChangeArrowheads="1"/>
          </p:cNvSpPr>
          <p:nvPr/>
        </p:nvSpPr>
        <p:spPr bwMode="auto">
          <a:xfrm>
            <a:off x="6019800" y="841376"/>
            <a:ext cx="4953000" cy="59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algn="l" eaLnBrk="1" hangingPunct="1">
              <a:buFont typeface="Calibri" panose="020F0502020204030204" pitchFamily="34" charset="0"/>
              <a:buAutoNum type="arabicPeriod"/>
            </a:pPr>
            <a:r>
              <a:rPr lang="vi-VN" sz="1900"/>
              <a:t>Huyết học: </a:t>
            </a:r>
            <a:br>
              <a:rPr lang="vi-VN" sz="1900"/>
            </a:br>
            <a:r>
              <a:rPr lang="vi-VN" sz="1900"/>
              <a:t>CML: kháng imatinib</a:t>
            </a:r>
            <a:br>
              <a:rPr lang="vi-VN" sz="1900"/>
            </a:br>
            <a:r>
              <a:rPr lang="vi-VN" sz="1900"/>
              <a:t>AML: </a:t>
            </a:r>
            <a:r>
              <a:rPr lang="vi-VN" sz="1900" i="1"/>
              <a:t>FLT3</a:t>
            </a:r>
            <a:r>
              <a:rPr lang="vi-VN" sz="1900"/>
              <a:t>, </a:t>
            </a:r>
            <a:r>
              <a:rPr lang="vi-VN" sz="1900" i="1"/>
              <a:t>NPM1</a:t>
            </a:r>
            <a:r>
              <a:rPr lang="vi-VN" sz="1900"/>
              <a:t>, </a:t>
            </a:r>
            <a:r>
              <a:rPr lang="vi-VN" sz="1900" i="1"/>
              <a:t>RAS</a:t>
            </a:r>
            <a:r>
              <a:rPr lang="vi-VN" sz="1900"/>
              <a:t>,... </a:t>
            </a:r>
          </a:p>
          <a:p>
            <a:pPr algn="l" eaLnBrk="1" hangingPunct="1">
              <a:buFont typeface="Calibri" panose="020F0502020204030204" pitchFamily="34" charset="0"/>
              <a:buAutoNum type="arabicPeriod"/>
            </a:pPr>
            <a:r>
              <a:rPr lang="vi-VN" sz="1900"/>
              <a:t>Ung thư</a:t>
            </a:r>
            <a:br>
              <a:rPr lang="vi-VN" sz="1900"/>
            </a:br>
            <a:r>
              <a:rPr lang="vi-VN" sz="1900"/>
              <a:t>Breast:</a:t>
            </a:r>
            <a:r>
              <a:rPr lang="vi-VN" sz="1900" i="1"/>
              <a:t> BRCA1</a:t>
            </a:r>
            <a:r>
              <a:rPr lang="vi-VN" sz="1900"/>
              <a:t>, </a:t>
            </a:r>
            <a:r>
              <a:rPr lang="vi-VN" sz="1900" i="1"/>
              <a:t>RAS</a:t>
            </a:r>
            <a:r>
              <a:rPr lang="vi-VN" sz="1900"/>
              <a:t>, </a:t>
            </a:r>
            <a:r>
              <a:rPr lang="vi-VN" sz="1900" i="1"/>
              <a:t>PI3KCA</a:t>
            </a:r>
            <a:r>
              <a:rPr lang="vi-VN" sz="1900"/>
              <a:t>,...</a:t>
            </a:r>
            <a:br>
              <a:rPr lang="vi-VN" sz="1900"/>
            </a:br>
            <a:r>
              <a:rPr lang="vi-VN" sz="1900"/>
              <a:t>NSCLC: </a:t>
            </a:r>
            <a:r>
              <a:rPr lang="vi-VN" sz="1900" i="1"/>
              <a:t>EGFR</a:t>
            </a:r>
            <a:r>
              <a:rPr lang="vi-VN" sz="1900"/>
              <a:t/>
            </a:r>
            <a:br>
              <a:rPr lang="vi-VN" sz="1900"/>
            </a:br>
            <a:r>
              <a:rPr lang="vi-VN" sz="1900"/>
              <a:t>Melanoma, thyroid: </a:t>
            </a:r>
            <a:r>
              <a:rPr lang="vi-VN" sz="1900" i="1"/>
              <a:t>BRAF</a:t>
            </a:r>
            <a:r>
              <a:rPr lang="vi-VN" sz="1900"/>
              <a:t/>
            </a:r>
            <a:br>
              <a:rPr lang="vi-VN" sz="1900"/>
            </a:br>
            <a:r>
              <a:rPr lang="vi-VN" sz="1900"/>
              <a:t>GIST: </a:t>
            </a:r>
            <a:r>
              <a:rPr lang="vi-VN" sz="1900" i="1"/>
              <a:t>KIT</a:t>
            </a:r>
            <a:r>
              <a:rPr lang="vi-VN" sz="1900"/>
              <a:t>, </a:t>
            </a:r>
            <a:r>
              <a:rPr lang="vi-VN" sz="1900" i="1"/>
              <a:t>PDGFRA</a:t>
            </a:r>
            <a:br>
              <a:rPr lang="vi-VN" sz="1900" i="1"/>
            </a:br>
            <a:r>
              <a:rPr lang="vi-VN" sz="1900"/>
              <a:t>Colorectal</a:t>
            </a:r>
            <a:r>
              <a:rPr lang="vi-VN" sz="1900" i="1"/>
              <a:t>: KRAS , p53</a:t>
            </a:r>
          </a:p>
          <a:p>
            <a:pPr algn="l" eaLnBrk="1" hangingPunct="1">
              <a:buFont typeface="Calibri" panose="020F0502020204030204" pitchFamily="34" charset="0"/>
              <a:buAutoNum type="arabicPeriod"/>
            </a:pPr>
            <a:r>
              <a:rPr lang="vi-VN" sz="1900"/>
              <a:t>Tim mạch:</a:t>
            </a:r>
            <a:br>
              <a:rPr lang="vi-VN" sz="1900"/>
            </a:br>
            <a:r>
              <a:rPr lang="vi-VN" sz="1900"/>
              <a:t> Brugada syndrome (</a:t>
            </a:r>
            <a:r>
              <a:rPr lang="vi-VN" sz="1900" i="1"/>
              <a:t>SCN5A</a:t>
            </a:r>
            <a:r>
              <a:rPr lang="vi-VN" sz="1900"/>
              <a:t>)</a:t>
            </a:r>
            <a:br>
              <a:rPr lang="vi-VN" sz="1900"/>
            </a:br>
            <a:r>
              <a:rPr lang="vi-VN" sz="1900"/>
              <a:t>Idiopathic cardiac hypertrophy (sarcomere-gene mutations)</a:t>
            </a:r>
            <a:br>
              <a:rPr lang="vi-VN" sz="1900"/>
            </a:br>
            <a:r>
              <a:rPr lang="vi-VN" sz="1900"/>
              <a:t>Wafarin (</a:t>
            </a:r>
            <a:r>
              <a:rPr lang="vi-VN" sz="1900" i="1"/>
              <a:t>CYP2C9, VKORC1</a:t>
            </a:r>
            <a:r>
              <a:rPr lang="vi-VN" sz="1900"/>
              <a:t>) </a:t>
            </a:r>
          </a:p>
          <a:p>
            <a:pPr algn="l" eaLnBrk="1" hangingPunct="1">
              <a:buFont typeface="Calibri" panose="020F0502020204030204" pitchFamily="34" charset="0"/>
              <a:buAutoNum type="arabicPeriod" startAt="4"/>
            </a:pPr>
            <a:r>
              <a:rPr lang="vi-VN" sz="1900"/>
              <a:t>Sản phụ khoa</a:t>
            </a:r>
            <a:br>
              <a:rPr lang="vi-VN" sz="1900"/>
            </a:br>
            <a:r>
              <a:rPr lang="vi-VN" sz="1900"/>
              <a:t> Metformin/polycystic ovary syndrome (</a:t>
            </a:r>
            <a:r>
              <a:rPr lang="vi-VN" sz="1900" i="1"/>
              <a:t>STK11</a:t>
            </a:r>
            <a:r>
              <a:rPr lang="vi-VN" sz="1900"/>
              <a:t>)</a:t>
            </a:r>
          </a:p>
          <a:p>
            <a:pPr algn="l" eaLnBrk="1" hangingPunct="1">
              <a:buFont typeface="Calibri" panose="020F0502020204030204" pitchFamily="34" charset="0"/>
              <a:buAutoNum type="arabicPeriod" startAt="4"/>
            </a:pPr>
            <a:r>
              <a:rPr lang="vi-VN" sz="1900"/>
              <a:t>Nội tiết</a:t>
            </a:r>
            <a:br>
              <a:rPr lang="vi-VN" sz="1900"/>
            </a:br>
            <a:r>
              <a:rPr lang="vi-VN" sz="1900"/>
              <a:t>Tiểu đường type 2 (</a:t>
            </a:r>
            <a:r>
              <a:rPr lang="vi-VN" sz="1900" i="1"/>
              <a:t>TCF7L2</a:t>
            </a:r>
            <a:r>
              <a:rPr lang="vi-VN" sz="1900"/>
              <a:t> polymorphisms)</a:t>
            </a:r>
            <a:br>
              <a:rPr lang="vi-VN" sz="1900"/>
            </a:br>
            <a:endParaRPr lang="vi-VN" sz="1900"/>
          </a:p>
        </p:txBody>
      </p:sp>
      <p:cxnSp>
        <p:nvCxnSpPr>
          <p:cNvPr id="9" name="Straight Arrow Connector 8"/>
          <p:cNvCxnSpPr>
            <a:stCxn id="3" idx="6"/>
          </p:cNvCxnSpPr>
          <p:nvPr/>
        </p:nvCxnSpPr>
        <p:spPr>
          <a:xfrm flipV="1">
            <a:off x="3962401" y="643375"/>
            <a:ext cx="2089149" cy="344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2374107" y="1481932"/>
            <a:ext cx="323850" cy="15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634" name="TextBox 9"/>
          <p:cNvSpPr txBox="1">
            <a:spLocks noChangeArrowheads="1"/>
          </p:cNvSpPr>
          <p:nvPr/>
        </p:nvSpPr>
        <p:spPr bwMode="auto">
          <a:xfrm>
            <a:off x="1438276" y="5648326"/>
            <a:ext cx="3971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imes New Roman" panose="02020603050405020304" pitchFamily="18" charset="0"/>
                <a:cs typeface="Arial" panose="020B0604020202020204" pitchFamily="34" charset="0"/>
              </a:defRPr>
            </a:lvl1pPr>
            <a:lvl2pPr marL="742950" indent="-285750" eaLnBrk="0" hangingPunct="0">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defRPr sz="2800">
                <a:solidFill>
                  <a:schemeClr val="tx1"/>
                </a:solidFill>
                <a:latin typeface="Times New Roman" panose="02020603050405020304" pitchFamily="18" charset="0"/>
                <a:cs typeface="Arial" panose="020B0604020202020204" pitchFamily="34" charset="0"/>
              </a:defRPr>
            </a:lvl3pPr>
            <a:lvl4pPr marL="1600200" indent="-228600" eaLnBrk="0" hangingPunct="0">
              <a:defRPr sz="2800">
                <a:solidFill>
                  <a:schemeClr val="tx1"/>
                </a:solidFill>
                <a:latin typeface="Times New Roman" panose="02020603050405020304" pitchFamily="18" charset="0"/>
                <a:cs typeface="Arial" panose="020B0604020202020204" pitchFamily="34" charset="0"/>
              </a:defRPr>
            </a:lvl4pPr>
            <a:lvl5pPr marL="2057400" indent="-228600" eaLnBrk="0" hangingPunct="0">
              <a:defRPr sz="2800">
                <a:solidFill>
                  <a:schemeClr val="tx1"/>
                </a:solidFill>
                <a:latin typeface="Times New Roman" panose="02020603050405020304" pitchFamily="18" charset="0"/>
                <a:cs typeface="Arial" panose="020B0604020202020204" pitchFamily="34"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cs typeface="Arial" panose="020B0604020202020204" pitchFamily="34" charset="0"/>
              </a:defRPr>
            </a:lvl9pPr>
          </a:lstStyle>
          <a:p>
            <a:pPr eaLnBrk="1" hangingPunct="1"/>
            <a:r>
              <a:rPr lang="en-US" i="1"/>
              <a:t>Cách lấy mẫu: giống PCR</a:t>
            </a:r>
            <a:endParaRPr lang="vi-VN" i="1"/>
          </a:p>
        </p:txBody>
      </p:sp>
    </p:spTree>
    <p:extLst>
      <p:ext uri="{BB962C8B-B14F-4D97-AF65-F5344CB8AC3E}">
        <p14:creationId xmlns:p14="http://schemas.microsoft.com/office/powerpoint/2010/main" val="8466098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solidFill>
                  <a:srgbClr val="FF0000"/>
                </a:solidFill>
              </a:rPr>
              <a:t>Bệnh án Huyết học </a:t>
            </a:r>
            <a:endParaRPr lang="en-US" dirty="0">
              <a:solidFill>
                <a:srgbClr val="FF0000"/>
              </a:solidFill>
            </a:endParaRPr>
          </a:p>
        </p:txBody>
      </p:sp>
      <p:sp>
        <p:nvSpPr>
          <p:cNvPr id="3" name="Content Placeholder 2"/>
          <p:cNvSpPr>
            <a:spLocks noGrp="1"/>
          </p:cNvSpPr>
          <p:nvPr>
            <p:ph sz="half" idx="1"/>
          </p:nvPr>
        </p:nvSpPr>
        <p:spPr/>
        <p:txBody>
          <a:bodyPr>
            <a:normAutofit/>
          </a:bodyPr>
          <a:lstStyle/>
          <a:p>
            <a:r>
              <a:rPr lang="vi-VN" dirty="0" smtClean="0">
                <a:solidFill>
                  <a:schemeClr val="accent5"/>
                </a:solidFill>
              </a:rPr>
              <a:t>Ý nghĩa- giá trị của bệnh án :</a:t>
            </a:r>
          </a:p>
          <a:p>
            <a:pPr lvl="1"/>
            <a:r>
              <a:rPr lang="vi-VN" dirty="0"/>
              <a:t>l</a:t>
            </a:r>
            <a:r>
              <a:rPr lang="vi-VN" dirty="0" smtClean="0"/>
              <a:t>à dữ liệu của bệnh nhân về toàn bộ lịch sữ bệnh, chẩn đoán và tiến trình điều trị </a:t>
            </a:r>
          </a:p>
          <a:p>
            <a:pPr lvl="1"/>
            <a:r>
              <a:rPr lang="vi-VN" dirty="0" smtClean="0"/>
              <a:t>là </a:t>
            </a:r>
            <a:r>
              <a:rPr lang="vi-VN" dirty="0"/>
              <a:t>tài liệu y học, y tế và pháp lý; mỗi người bệnh chỉ có một hồ sơ bệnh án trong mỗi lần khám bệnh, chữa bệnh tại cơ sở khám bệnh, chữa bệnh.</a:t>
            </a:r>
            <a:endParaRPr lang="vi-VN" dirty="0" smtClean="0"/>
          </a:p>
          <a:p>
            <a:pPr lvl="1"/>
            <a:r>
              <a:rPr lang="vi-VN" dirty="0"/>
              <a:t>l</a:t>
            </a:r>
            <a:r>
              <a:rPr lang="vi-VN" dirty="0" smtClean="0"/>
              <a:t>à tài liệu quý giá cho việc nghiên cứu khoa học về sức khỏe</a:t>
            </a:r>
            <a:endParaRPr lang="en-US" dirty="0"/>
          </a:p>
        </p:txBody>
      </p:sp>
      <p:sp>
        <p:nvSpPr>
          <p:cNvPr id="4" name="Content Placeholder 3"/>
          <p:cNvSpPr>
            <a:spLocks noGrp="1"/>
          </p:cNvSpPr>
          <p:nvPr>
            <p:ph sz="half" idx="2"/>
          </p:nvPr>
        </p:nvSpPr>
        <p:spPr/>
        <p:txBody>
          <a:bodyPr>
            <a:normAutofit/>
          </a:bodyPr>
          <a:lstStyle/>
          <a:p>
            <a:r>
              <a:rPr lang="vi-VN" dirty="0" smtClean="0">
                <a:solidFill>
                  <a:schemeClr val="accent5"/>
                </a:solidFill>
              </a:rPr>
              <a:t>Nguyên tắc: </a:t>
            </a:r>
          </a:p>
          <a:p>
            <a:pPr lvl="1"/>
            <a:r>
              <a:rPr lang="vi-VN" sz="2000" dirty="0" smtClean="0"/>
              <a:t>Ghi chép hồ sơ bệnh án chi tiết, đầy đủ và trung thực</a:t>
            </a:r>
          </a:p>
          <a:p>
            <a:pPr lvl="1"/>
            <a:r>
              <a:rPr lang="vi-VN" sz="2000" dirty="0" smtClean="0"/>
              <a:t>Lưu trữ bệnh án theo đúng quy định của pháp luật</a:t>
            </a:r>
          </a:p>
          <a:p>
            <a:pPr lvl="1"/>
            <a:r>
              <a:rPr lang="vi-VN" sz="2000" dirty="0" smtClean="0"/>
              <a:t>Tham khảo và tra cứu bệnh án phải được cấp thẫm quyền cho phép  </a:t>
            </a:r>
          </a:p>
          <a:p>
            <a:pPr lvl="1"/>
            <a:endParaRPr lang="en-US" dirty="0"/>
          </a:p>
        </p:txBody>
      </p:sp>
      <p:pic>
        <p:nvPicPr>
          <p:cNvPr id="5" name="Picture 4"/>
          <p:cNvPicPr>
            <a:picLocks noChangeAspect="1"/>
          </p:cNvPicPr>
          <p:nvPr/>
        </p:nvPicPr>
        <p:blipFill>
          <a:blip r:embed="rId2"/>
          <a:stretch>
            <a:fillRect/>
          </a:stretch>
        </p:blipFill>
        <p:spPr>
          <a:xfrm>
            <a:off x="6283324" y="4220632"/>
            <a:ext cx="4664075" cy="2408767"/>
          </a:xfrm>
          <a:prstGeom prst="rect">
            <a:avLst/>
          </a:prstGeom>
        </p:spPr>
      </p:pic>
    </p:spTree>
    <p:extLst>
      <p:ext uri="{BB962C8B-B14F-4D97-AF65-F5344CB8AC3E}">
        <p14:creationId xmlns:p14="http://schemas.microsoft.com/office/powerpoint/2010/main" val="37979013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vi-VN" dirty="0" smtClean="0">
                <a:solidFill>
                  <a:srgbClr val="FF0000"/>
                </a:solidFill>
              </a:rPr>
              <a:t>Cấu trúc bệnh án Huyết học</a:t>
            </a:r>
            <a:endParaRPr lang="en-US" dirty="0">
              <a:solidFill>
                <a:srgbClr val="FF0000"/>
              </a:solidFill>
            </a:endParaRPr>
          </a:p>
        </p:txBody>
      </p:sp>
      <p:sp>
        <p:nvSpPr>
          <p:cNvPr id="6" name="Content Placeholder 5"/>
          <p:cNvSpPr>
            <a:spLocks noGrp="1"/>
          </p:cNvSpPr>
          <p:nvPr>
            <p:ph idx="1"/>
          </p:nvPr>
        </p:nvSpPr>
        <p:spPr/>
        <p:txBody>
          <a:bodyPr>
            <a:normAutofit fontScale="92500" lnSpcReduction="10000"/>
          </a:bodyPr>
          <a:lstStyle/>
          <a:p>
            <a:pPr>
              <a:buFont typeface="Wingdings" panose="05000000000000000000" pitchFamily="2" charset="2"/>
              <a:buChar char="v"/>
            </a:pPr>
            <a:r>
              <a:rPr lang="vi-VN" dirty="0" smtClean="0"/>
              <a:t> </a:t>
            </a:r>
            <a:r>
              <a:rPr lang="vi-VN" b="1" dirty="0" smtClean="0">
                <a:solidFill>
                  <a:srgbClr val="0070C0"/>
                </a:solidFill>
              </a:rPr>
              <a:t>Phần 1: Hành chính </a:t>
            </a:r>
          </a:p>
          <a:p>
            <a:pPr>
              <a:buFont typeface="Wingdings" panose="05000000000000000000" pitchFamily="2" charset="2"/>
              <a:buChar char="v"/>
            </a:pPr>
            <a:r>
              <a:rPr lang="vi-VN" dirty="0"/>
              <a:t> </a:t>
            </a:r>
            <a:r>
              <a:rPr lang="vi-VN" b="1" dirty="0" smtClean="0">
                <a:solidFill>
                  <a:schemeClr val="accent6">
                    <a:lumMod val="75000"/>
                  </a:schemeClr>
                </a:solidFill>
              </a:rPr>
              <a:t>Phần 2: Chuyên môn </a:t>
            </a:r>
          </a:p>
          <a:p>
            <a:pPr lvl="1">
              <a:buFont typeface="Wingdings" panose="05000000000000000000" pitchFamily="2" charset="2"/>
              <a:buChar char="§"/>
            </a:pPr>
            <a:r>
              <a:rPr lang="vi-VN" dirty="0" smtClean="0"/>
              <a:t>1</a:t>
            </a:r>
            <a:r>
              <a:rPr lang="vi-VN" dirty="0"/>
              <a:t>. Lý do vào viện </a:t>
            </a:r>
            <a:endParaRPr lang="vi-VN" dirty="0" smtClean="0"/>
          </a:p>
          <a:p>
            <a:pPr lvl="1">
              <a:buFont typeface="Wingdings" panose="05000000000000000000" pitchFamily="2" charset="2"/>
              <a:buChar char="§"/>
            </a:pPr>
            <a:r>
              <a:rPr lang="vi-VN" dirty="0" smtClean="0"/>
              <a:t>2</a:t>
            </a:r>
            <a:r>
              <a:rPr lang="vi-VN" dirty="0"/>
              <a:t>. Bệnh sử </a:t>
            </a:r>
            <a:endParaRPr lang="vi-VN" dirty="0" smtClean="0"/>
          </a:p>
          <a:p>
            <a:pPr lvl="1">
              <a:buFont typeface="Wingdings" panose="05000000000000000000" pitchFamily="2" charset="2"/>
              <a:buChar char="§"/>
            </a:pPr>
            <a:r>
              <a:rPr lang="vi-VN" dirty="0" smtClean="0"/>
              <a:t>3</a:t>
            </a:r>
            <a:r>
              <a:rPr lang="vi-VN" dirty="0"/>
              <a:t>. Tiền sử </a:t>
            </a:r>
            <a:endParaRPr lang="vi-VN" dirty="0" smtClean="0"/>
          </a:p>
          <a:p>
            <a:pPr lvl="1">
              <a:buFont typeface="Wingdings" panose="05000000000000000000" pitchFamily="2" charset="2"/>
              <a:buChar char="§"/>
            </a:pPr>
            <a:r>
              <a:rPr lang="vi-VN" dirty="0" smtClean="0"/>
              <a:t>4</a:t>
            </a:r>
            <a:r>
              <a:rPr lang="vi-VN" dirty="0"/>
              <a:t>. Khám bệnh </a:t>
            </a:r>
            <a:endParaRPr lang="vi-VN" dirty="0" smtClean="0"/>
          </a:p>
          <a:p>
            <a:pPr lvl="1">
              <a:buFont typeface="Wingdings" panose="05000000000000000000" pitchFamily="2" charset="2"/>
              <a:buChar char="§"/>
            </a:pPr>
            <a:r>
              <a:rPr lang="vi-VN" dirty="0" smtClean="0"/>
              <a:t>5</a:t>
            </a:r>
            <a:r>
              <a:rPr lang="vi-VN" dirty="0"/>
              <a:t>. Tóm tắt bệnh án </a:t>
            </a:r>
            <a:endParaRPr lang="vi-VN" dirty="0" smtClean="0"/>
          </a:p>
          <a:p>
            <a:pPr lvl="1">
              <a:buFont typeface="Wingdings" panose="05000000000000000000" pitchFamily="2" charset="2"/>
              <a:buChar char="§"/>
            </a:pPr>
            <a:r>
              <a:rPr lang="vi-VN" dirty="0" smtClean="0"/>
              <a:t>6</a:t>
            </a:r>
            <a:r>
              <a:rPr lang="vi-VN" dirty="0"/>
              <a:t>. Chẩn đoán sơ bộ lâm sàng </a:t>
            </a:r>
            <a:endParaRPr lang="vi-VN" dirty="0" smtClean="0"/>
          </a:p>
          <a:p>
            <a:pPr lvl="1">
              <a:buFont typeface="Wingdings" panose="05000000000000000000" pitchFamily="2" charset="2"/>
              <a:buChar char="§"/>
            </a:pPr>
            <a:r>
              <a:rPr lang="vi-VN" dirty="0" smtClean="0"/>
              <a:t>7</a:t>
            </a:r>
            <a:r>
              <a:rPr lang="vi-VN" dirty="0"/>
              <a:t>. Xét nghiệm cận lâm sàng </a:t>
            </a:r>
            <a:endParaRPr lang="vi-VN" dirty="0" smtClean="0"/>
          </a:p>
          <a:p>
            <a:pPr lvl="1">
              <a:buFont typeface="Wingdings" panose="05000000000000000000" pitchFamily="2" charset="2"/>
              <a:buChar char="§"/>
            </a:pPr>
            <a:r>
              <a:rPr lang="vi-VN" dirty="0" smtClean="0"/>
              <a:t>8</a:t>
            </a:r>
            <a:r>
              <a:rPr lang="vi-VN" dirty="0"/>
              <a:t>. Chẩn đoán </a:t>
            </a:r>
            <a:endParaRPr lang="vi-VN" dirty="0" smtClean="0"/>
          </a:p>
          <a:p>
            <a:pPr lvl="1">
              <a:buFont typeface="Wingdings" panose="05000000000000000000" pitchFamily="2" charset="2"/>
              <a:buChar char="§"/>
            </a:pPr>
            <a:r>
              <a:rPr lang="vi-VN" dirty="0" smtClean="0"/>
              <a:t>9</a:t>
            </a:r>
            <a:r>
              <a:rPr lang="vi-VN" dirty="0"/>
              <a:t>. Điều trị </a:t>
            </a:r>
            <a:endParaRPr lang="vi-VN" dirty="0" smtClean="0"/>
          </a:p>
          <a:p>
            <a:pPr lvl="1">
              <a:buFont typeface="Wingdings" panose="05000000000000000000" pitchFamily="2" charset="2"/>
              <a:buChar char="§"/>
            </a:pPr>
            <a:r>
              <a:rPr lang="vi-VN" dirty="0" smtClean="0"/>
              <a:t>10.Tiên </a:t>
            </a:r>
            <a:r>
              <a:rPr lang="vi-VN" dirty="0"/>
              <a:t>lượng</a:t>
            </a:r>
            <a:endParaRPr lang="en-US" dirty="0"/>
          </a:p>
        </p:txBody>
      </p:sp>
      <p:pic>
        <p:nvPicPr>
          <p:cNvPr id="7" name="Picture 6"/>
          <p:cNvPicPr>
            <a:picLocks noChangeAspect="1"/>
          </p:cNvPicPr>
          <p:nvPr/>
        </p:nvPicPr>
        <p:blipFill>
          <a:blip r:embed="rId2"/>
          <a:stretch>
            <a:fillRect/>
          </a:stretch>
        </p:blipFill>
        <p:spPr>
          <a:xfrm>
            <a:off x="5949950" y="1966384"/>
            <a:ext cx="4762500" cy="37719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840069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vi-VN" dirty="0" smtClean="0">
                <a:solidFill>
                  <a:srgbClr val="FF0000"/>
                </a:solidFill>
              </a:rPr>
              <a:t>Cấu trúc bệnh án Huyết học</a:t>
            </a:r>
            <a:endParaRPr lang="en-US" dirty="0">
              <a:solidFill>
                <a:srgbClr val="FF0000"/>
              </a:solidFill>
            </a:endParaRPr>
          </a:p>
        </p:txBody>
      </p:sp>
      <p:sp>
        <p:nvSpPr>
          <p:cNvPr id="6" name="Content Placeholder 5"/>
          <p:cNvSpPr>
            <a:spLocks noGrp="1"/>
          </p:cNvSpPr>
          <p:nvPr>
            <p:ph sz="half" idx="1"/>
          </p:nvPr>
        </p:nvSpPr>
        <p:spPr/>
        <p:txBody>
          <a:bodyPr>
            <a:normAutofit fontScale="92500" lnSpcReduction="20000"/>
          </a:bodyPr>
          <a:lstStyle/>
          <a:p>
            <a:pPr>
              <a:buFont typeface="Wingdings" panose="05000000000000000000" pitchFamily="2" charset="2"/>
              <a:buChar char="v"/>
            </a:pPr>
            <a:r>
              <a:rPr lang="vi-VN" dirty="0" smtClean="0"/>
              <a:t> </a:t>
            </a:r>
            <a:r>
              <a:rPr lang="vi-VN" b="1" dirty="0" smtClean="0">
                <a:solidFill>
                  <a:srgbClr val="0070C0"/>
                </a:solidFill>
              </a:rPr>
              <a:t>Phần 1: Hành chính </a:t>
            </a:r>
          </a:p>
          <a:p>
            <a:pPr lvl="1">
              <a:buFont typeface="Wingdings" panose="05000000000000000000" pitchFamily="2" charset="2"/>
              <a:buChar char="§"/>
            </a:pPr>
            <a:r>
              <a:rPr lang="vi-VN" dirty="0"/>
              <a:t>1. Họ và tên bệnh nhân (chữ in hoa) </a:t>
            </a:r>
            <a:endParaRPr lang="vi-VN" dirty="0" smtClean="0"/>
          </a:p>
          <a:p>
            <a:pPr lvl="1">
              <a:buFont typeface="Wingdings" panose="05000000000000000000" pitchFamily="2" charset="2"/>
              <a:buChar char="§"/>
            </a:pPr>
            <a:r>
              <a:rPr lang="vi-VN" dirty="0" smtClean="0"/>
              <a:t>2</a:t>
            </a:r>
            <a:r>
              <a:rPr lang="vi-VN" dirty="0"/>
              <a:t>. Tuổi </a:t>
            </a:r>
            <a:endParaRPr lang="vi-VN" dirty="0" smtClean="0"/>
          </a:p>
          <a:p>
            <a:pPr lvl="1">
              <a:buFont typeface="Wingdings" panose="05000000000000000000" pitchFamily="2" charset="2"/>
              <a:buChar char="§"/>
            </a:pPr>
            <a:r>
              <a:rPr lang="vi-VN" dirty="0" smtClean="0"/>
              <a:t>3</a:t>
            </a:r>
            <a:r>
              <a:rPr lang="vi-VN" dirty="0"/>
              <a:t>. Giới tính </a:t>
            </a:r>
            <a:endParaRPr lang="vi-VN" dirty="0" smtClean="0"/>
          </a:p>
          <a:p>
            <a:pPr lvl="1">
              <a:buFont typeface="Wingdings" panose="05000000000000000000" pitchFamily="2" charset="2"/>
              <a:buChar char="§"/>
            </a:pPr>
            <a:r>
              <a:rPr lang="vi-VN" dirty="0" smtClean="0"/>
              <a:t>4</a:t>
            </a:r>
            <a:r>
              <a:rPr lang="vi-VN" dirty="0"/>
              <a:t>. Dân tộc </a:t>
            </a:r>
            <a:endParaRPr lang="vi-VN" dirty="0" smtClean="0"/>
          </a:p>
          <a:p>
            <a:pPr lvl="1">
              <a:buFont typeface="Wingdings" panose="05000000000000000000" pitchFamily="2" charset="2"/>
              <a:buChar char="§"/>
            </a:pPr>
            <a:r>
              <a:rPr lang="vi-VN" dirty="0" smtClean="0"/>
              <a:t>5</a:t>
            </a:r>
            <a:r>
              <a:rPr lang="vi-VN" dirty="0"/>
              <a:t>. Nghề nghiệp (nếu đã về hưu thì phải hỏi những nghề đã làm trước khi về hưu) </a:t>
            </a:r>
            <a:endParaRPr lang="vi-VN" dirty="0" smtClean="0"/>
          </a:p>
          <a:p>
            <a:pPr lvl="1">
              <a:buFont typeface="Wingdings" panose="05000000000000000000" pitchFamily="2" charset="2"/>
              <a:buChar char="§"/>
            </a:pPr>
            <a:r>
              <a:rPr lang="vi-VN" dirty="0" smtClean="0"/>
              <a:t>6</a:t>
            </a:r>
            <a:r>
              <a:rPr lang="vi-VN" dirty="0"/>
              <a:t>. Địa chỉ: ghi rõ thôn, xóm, xã, huyện, tỉnh </a:t>
            </a:r>
            <a:endParaRPr lang="vi-VN" dirty="0" smtClean="0"/>
          </a:p>
          <a:p>
            <a:pPr lvl="1">
              <a:buFont typeface="Wingdings" panose="05000000000000000000" pitchFamily="2" charset="2"/>
              <a:buChar char="§"/>
            </a:pPr>
            <a:r>
              <a:rPr lang="vi-VN" dirty="0" smtClean="0"/>
              <a:t>7</a:t>
            </a:r>
            <a:r>
              <a:rPr lang="vi-VN" dirty="0"/>
              <a:t>. Ngày vào viện </a:t>
            </a:r>
            <a:endParaRPr lang="vi-VN" dirty="0" smtClean="0"/>
          </a:p>
          <a:p>
            <a:pPr lvl="1">
              <a:buFont typeface="Wingdings" panose="05000000000000000000" pitchFamily="2" charset="2"/>
              <a:buChar char="§"/>
            </a:pPr>
            <a:r>
              <a:rPr lang="vi-VN" dirty="0" smtClean="0"/>
              <a:t>8</a:t>
            </a:r>
            <a:r>
              <a:rPr lang="vi-VN" dirty="0"/>
              <a:t>. Liên hệ (họ tên, địa chỉ, điện thoại)</a:t>
            </a:r>
            <a:endParaRPr lang="en-US" dirty="0"/>
          </a:p>
        </p:txBody>
      </p:sp>
      <p:pic>
        <p:nvPicPr>
          <p:cNvPr id="2050" name="Picture 2" descr="Pháp Luật Plus - bệnh án điện tử là gì - các bài viết về bệnh án ..."/>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03999" y="2387600"/>
            <a:ext cx="4428067" cy="342053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1764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vi-VN" dirty="0" smtClean="0">
                <a:solidFill>
                  <a:srgbClr val="FF0000"/>
                </a:solidFill>
              </a:rPr>
              <a:t>Cấu trúc bệnh án Huyết học</a:t>
            </a:r>
            <a:endParaRPr lang="en-US" dirty="0">
              <a:solidFill>
                <a:srgbClr val="FF0000"/>
              </a:solidFill>
            </a:endParaRPr>
          </a:p>
        </p:txBody>
      </p:sp>
      <p:sp>
        <p:nvSpPr>
          <p:cNvPr id="6" name="Content Placeholder 5"/>
          <p:cNvSpPr>
            <a:spLocks noGrp="1"/>
          </p:cNvSpPr>
          <p:nvPr>
            <p:ph sz="half" idx="1"/>
          </p:nvPr>
        </p:nvSpPr>
        <p:spPr/>
        <p:txBody>
          <a:bodyPr>
            <a:normAutofit/>
          </a:bodyPr>
          <a:lstStyle/>
          <a:p>
            <a:pPr>
              <a:buFont typeface="Wingdings" panose="05000000000000000000" pitchFamily="2" charset="2"/>
              <a:buChar char="v"/>
            </a:pPr>
            <a:r>
              <a:rPr lang="vi-VN" dirty="0" smtClean="0"/>
              <a:t> </a:t>
            </a:r>
            <a:r>
              <a:rPr lang="vi-VN" b="1" dirty="0" smtClean="0">
                <a:solidFill>
                  <a:schemeClr val="accent6">
                    <a:lumMod val="75000"/>
                  </a:schemeClr>
                </a:solidFill>
              </a:rPr>
              <a:t>Phần 2: Chuyên môn </a:t>
            </a:r>
          </a:p>
          <a:p>
            <a:pPr lvl="1">
              <a:buFont typeface="Wingdings" panose="05000000000000000000" pitchFamily="2" charset="2"/>
              <a:buChar char="§"/>
            </a:pPr>
            <a:r>
              <a:rPr lang="vi-VN" b="1" dirty="0" smtClean="0">
                <a:solidFill>
                  <a:schemeClr val="accent2"/>
                </a:solidFill>
              </a:rPr>
              <a:t>1</a:t>
            </a:r>
            <a:r>
              <a:rPr lang="vi-VN" b="1" dirty="0">
                <a:solidFill>
                  <a:schemeClr val="accent2"/>
                </a:solidFill>
              </a:rPr>
              <a:t>. Lý do vào </a:t>
            </a:r>
            <a:r>
              <a:rPr lang="vi-VN" b="1" dirty="0" smtClean="0">
                <a:solidFill>
                  <a:schemeClr val="accent2"/>
                </a:solidFill>
              </a:rPr>
              <a:t>viện:</a:t>
            </a:r>
          </a:p>
          <a:p>
            <a:pPr lvl="2">
              <a:buFont typeface="Courier New" panose="02070309020205020404" pitchFamily="49" charset="0"/>
              <a:buChar char="o"/>
            </a:pPr>
            <a:r>
              <a:rPr lang="vi-VN" dirty="0" smtClean="0"/>
              <a:t>là </a:t>
            </a:r>
            <a:r>
              <a:rPr lang="vi-VN" dirty="0"/>
              <a:t>biểu hiện khó chịu nhất làm bệnh nhân phải đi khám bệnh (thường không quá 3 triệu </a:t>
            </a:r>
            <a:r>
              <a:rPr lang="vi-VN" dirty="0" smtClean="0"/>
              <a:t>chứng)</a:t>
            </a:r>
          </a:p>
          <a:p>
            <a:pPr lvl="1">
              <a:buClr>
                <a:schemeClr val="accent2"/>
              </a:buClr>
              <a:buFont typeface="Wingdings" panose="05000000000000000000" pitchFamily="2" charset="2"/>
              <a:buChar char="§"/>
            </a:pPr>
            <a:r>
              <a:rPr lang="vi-VN" dirty="0"/>
              <a:t> </a:t>
            </a:r>
            <a:r>
              <a:rPr lang="vi-VN" dirty="0">
                <a:solidFill>
                  <a:schemeClr val="accent2"/>
                </a:solidFill>
              </a:rPr>
              <a:t>2.Bệnh sử: </a:t>
            </a:r>
            <a:endParaRPr lang="vi-VN" dirty="0" smtClean="0">
              <a:solidFill>
                <a:schemeClr val="accent2"/>
              </a:solidFill>
            </a:endParaRPr>
          </a:p>
          <a:p>
            <a:pPr lvl="2">
              <a:buClr>
                <a:schemeClr val="accent2"/>
              </a:buClr>
              <a:buFont typeface="Courier New" panose="02070309020205020404" pitchFamily="49" charset="0"/>
              <a:buChar char="o"/>
            </a:pPr>
            <a:r>
              <a:rPr lang="vi-VN" dirty="0" smtClean="0"/>
              <a:t>mô </a:t>
            </a:r>
            <a:r>
              <a:rPr lang="vi-VN" dirty="0"/>
              <a:t>tả quá trình diễn biễn bệnh từ khi xuất hiện triệu chứng đầu tiên cho đến thời điểm hiện tại (khi làm bệnh án</a:t>
            </a:r>
            <a:r>
              <a:rPr lang="vi-VN" dirty="0" smtClean="0"/>
              <a:t>)</a:t>
            </a:r>
          </a:p>
          <a:p>
            <a:pPr lvl="2">
              <a:buClr>
                <a:schemeClr val="accent2"/>
              </a:buClr>
              <a:buFont typeface="Courier New" panose="02070309020205020404" pitchFamily="49" charset="0"/>
              <a:buChar char="o"/>
            </a:pPr>
            <a:r>
              <a:rPr lang="vi-VN" dirty="0" smtClean="0"/>
              <a:t>Nghệ thuật mô tả: văn viết, hình ảnh, time line, xương cá...</a:t>
            </a:r>
          </a:p>
          <a:p>
            <a:pPr lvl="2">
              <a:buClr>
                <a:schemeClr val="accent2"/>
              </a:buClr>
              <a:buFont typeface="Courier New" panose="02070309020205020404" pitchFamily="49" charset="0"/>
              <a:buChar char="o"/>
            </a:pPr>
            <a:r>
              <a:rPr lang="vi-VN" dirty="0" smtClean="0"/>
              <a:t>Đầy đủ, rõ, chính xác</a:t>
            </a:r>
          </a:p>
          <a:p>
            <a:pPr lvl="2">
              <a:buClr>
                <a:schemeClr val="accent2"/>
              </a:buClr>
              <a:buFont typeface="Wingdings" panose="05000000000000000000" pitchFamily="2" charset="2"/>
              <a:buChar char="§"/>
            </a:pPr>
            <a:endParaRPr lang="vi-VN" dirty="0" smtClean="0"/>
          </a:p>
        </p:txBody>
      </p:sp>
      <p:pic>
        <p:nvPicPr>
          <p:cNvPr id="7170" name="Picture 2" descr="Öt éven belül gyökeres változásokra számít a Roland Berger ..."/>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58467" y="2700866"/>
            <a:ext cx="4876800" cy="308689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Tree>
    <p:extLst>
      <p:ext uri="{BB962C8B-B14F-4D97-AF65-F5344CB8AC3E}">
        <p14:creationId xmlns:p14="http://schemas.microsoft.com/office/powerpoint/2010/main" val="18554954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vi-VN" dirty="0" smtClean="0">
                <a:solidFill>
                  <a:srgbClr val="FF0000"/>
                </a:solidFill>
              </a:rPr>
              <a:t>Cấu trúc bệnh án Huyết học</a:t>
            </a:r>
            <a:endParaRPr lang="en-US" dirty="0">
              <a:solidFill>
                <a:srgbClr val="FF0000"/>
              </a:solidFill>
            </a:endParaRPr>
          </a:p>
        </p:txBody>
      </p:sp>
      <p:sp>
        <p:nvSpPr>
          <p:cNvPr id="6" name="Content Placeholder 5"/>
          <p:cNvSpPr>
            <a:spLocks noGrp="1"/>
          </p:cNvSpPr>
          <p:nvPr>
            <p:ph sz="half" idx="1"/>
          </p:nvPr>
        </p:nvSpPr>
        <p:spPr/>
        <p:txBody>
          <a:bodyPr>
            <a:normAutofit lnSpcReduction="10000"/>
          </a:bodyPr>
          <a:lstStyle/>
          <a:p>
            <a:pPr>
              <a:buFont typeface="Wingdings" panose="05000000000000000000" pitchFamily="2" charset="2"/>
              <a:buChar char="v"/>
            </a:pPr>
            <a:r>
              <a:rPr lang="vi-VN" dirty="0" smtClean="0"/>
              <a:t> </a:t>
            </a:r>
            <a:r>
              <a:rPr lang="vi-VN" b="1" dirty="0" smtClean="0">
                <a:solidFill>
                  <a:schemeClr val="accent6">
                    <a:lumMod val="75000"/>
                  </a:schemeClr>
                </a:solidFill>
              </a:rPr>
              <a:t>Phần 2: Chuyên môn </a:t>
            </a:r>
          </a:p>
          <a:p>
            <a:pPr lvl="1">
              <a:buClr>
                <a:schemeClr val="accent2"/>
              </a:buClr>
              <a:buFont typeface="Wingdings" panose="05000000000000000000" pitchFamily="2" charset="2"/>
              <a:buChar char="§"/>
            </a:pPr>
            <a:r>
              <a:rPr lang="vi-VN" dirty="0"/>
              <a:t> 3. Tiền sử: </a:t>
            </a:r>
            <a:endParaRPr lang="vi-VN" dirty="0" smtClean="0"/>
          </a:p>
          <a:p>
            <a:pPr lvl="1">
              <a:buClr>
                <a:schemeClr val="accent2"/>
              </a:buClr>
              <a:buFont typeface="Wingdings" panose="05000000000000000000" pitchFamily="2" charset="2"/>
              <a:buChar char="§"/>
            </a:pPr>
            <a:r>
              <a:rPr lang="vi-VN" dirty="0" smtClean="0"/>
              <a:t>3.1</a:t>
            </a:r>
            <a:r>
              <a:rPr lang="vi-VN" dirty="0"/>
              <a:t>. Tiền sử bản thân: </a:t>
            </a:r>
          </a:p>
          <a:p>
            <a:pPr lvl="2">
              <a:buClr>
                <a:schemeClr val="accent2"/>
              </a:buClr>
              <a:buFont typeface="Wingdings" panose="05000000000000000000" pitchFamily="2" charset="2"/>
              <a:buChar char="§"/>
            </a:pPr>
            <a:r>
              <a:rPr lang="vi-VN" dirty="0" smtClean="0"/>
              <a:t>Các </a:t>
            </a:r>
            <a:r>
              <a:rPr lang="vi-VN" dirty="0"/>
              <a:t>bệnh lý (nội, ngoại, sản, nhi,...) đã mắc trước đó có liên quan đến bệnh hiện tại hoặc các bệnh nặng có ảnh hưởng đến sức khoẻ, </a:t>
            </a:r>
            <a:r>
              <a:rPr lang="vi-VN" dirty="0" smtClean="0"/>
              <a:t>CLCS của BN</a:t>
            </a:r>
          </a:p>
          <a:p>
            <a:pPr lvl="2">
              <a:buClr>
                <a:schemeClr val="accent2"/>
              </a:buClr>
              <a:buFont typeface="Wingdings" panose="05000000000000000000" pitchFamily="2" charset="2"/>
              <a:buChar char="§"/>
            </a:pPr>
            <a:r>
              <a:rPr lang="vi-VN" dirty="0" smtClean="0"/>
              <a:t>Tiền </a:t>
            </a:r>
            <a:r>
              <a:rPr lang="vi-VN" dirty="0"/>
              <a:t>sử dị </a:t>
            </a:r>
            <a:r>
              <a:rPr lang="vi-VN" dirty="0" smtClean="0"/>
              <a:t>ứng</a:t>
            </a:r>
          </a:p>
          <a:p>
            <a:pPr lvl="2">
              <a:buClr>
                <a:schemeClr val="accent2"/>
              </a:buClr>
              <a:buFont typeface="Wingdings" panose="05000000000000000000" pitchFamily="2" charset="2"/>
              <a:buChar char="§"/>
            </a:pPr>
            <a:r>
              <a:rPr lang="vi-VN" dirty="0" smtClean="0"/>
              <a:t>Tiền </a:t>
            </a:r>
            <a:r>
              <a:rPr lang="vi-VN" dirty="0"/>
              <a:t>sử thai sản (với phụ nữ) </a:t>
            </a:r>
            <a:endParaRPr lang="vi-VN" dirty="0" smtClean="0"/>
          </a:p>
          <a:p>
            <a:pPr lvl="2">
              <a:buClr>
                <a:schemeClr val="accent2"/>
              </a:buClr>
              <a:buFont typeface="Wingdings" panose="05000000000000000000" pitchFamily="2" charset="2"/>
              <a:buChar char="§"/>
            </a:pPr>
            <a:r>
              <a:rPr lang="vi-VN" dirty="0" smtClean="0"/>
              <a:t>Các </a:t>
            </a:r>
            <a:r>
              <a:rPr lang="vi-VN" dirty="0"/>
              <a:t>yếu tố nguy cơ: rượu bia, thuốc lá,…</a:t>
            </a:r>
            <a:endParaRPr lang="vi-VN" dirty="0" smtClean="0"/>
          </a:p>
        </p:txBody>
      </p:sp>
      <p:sp>
        <p:nvSpPr>
          <p:cNvPr id="2" name="Content Placeholder 1"/>
          <p:cNvSpPr>
            <a:spLocks noGrp="1"/>
          </p:cNvSpPr>
          <p:nvPr>
            <p:ph sz="half" idx="2"/>
          </p:nvPr>
        </p:nvSpPr>
        <p:spPr/>
        <p:txBody>
          <a:bodyPr>
            <a:normAutofit lnSpcReduction="10000"/>
          </a:bodyPr>
          <a:lstStyle/>
          <a:p>
            <a:endParaRPr lang="vi-VN" dirty="0" smtClean="0"/>
          </a:p>
          <a:p>
            <a:r>
              <a:rPr lang="vi-VN" sz="2600" dirty="0" smtClean="0"/>
              <a:t>3.2</a:t>
            </a:r>
            <a:r>
              <a:rPr lang="vi-VN" sz="2600" dirty="0"/>
              <a:t>. Tiền sử gia đình, người thân: </a:t>
            </a:r>
            <a:endParaRPr lang="vi-VN" sz="2600" dirty="0" smtClean="0"/>
          </a:p>
          <a:p>
            <a:pPr lvl="1"/>
            <a:r>
              <a:rPr lang="vi-VN" sz="2200" dirty="0" smtClean="0"/>
              <a:t>Gia </a:t>
            </a:r>
            <a:r>
              <a:rPr lang="vi-VN" sz="2200" dirty="0"/>
              <a:t>đình có ai mắc bệnh giống BN, hoặc có những bệnh đặc biệt có tính chất gia đình, di truyền (nếu có thì mô tả quan hệ với BN thế nào, tính chất biểu hiện ra sao</a:t>
            </a:r>
            <a:r>
              <a:rPr lang="vi-VN" sz="2200" dirty="0" smtClean="0"/>
              <a:t>...?) </a:t>
            </a:r>
          </a:p>
          <a:p>
            <a:pPr lvl="1"/>
            <a:r>
              <a:rPr lang="vi-VN" sz="2200" dirty="0" smtClean="0"/>
              <a:t>Xung </a:t>
            </a:r>
            <a:r>
              <a:rPr lang="vi-VN" sz="2200" dirty="0"/>
              <a:t>quanh hàng xóm, đồng nghiệp hoặc những người thường xuyên tiếp xúc có ai mắc bệnh như bệnh nhân không?</a:t>
            </a:r>
            <a:endParaRPr lang="en-US" sz="2200" dirty="0"/>
          </a:p>
        </p:txBody>
      </p:sp>
    </p:spTree>
    <p:extLst>
      <p:ext uri="{BB962C8B-B14F-4D97-AF65-F5344CB8AC3E}">
        <p14:creationId xmlns:p14="http://schemas.microsoft.com/office/powerpoint/2010/main" val="23639444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vi-VN" dirty="0" smtClean="0">
                <a:solidFill>
                  <a:srgbClr val="FF0000"/>
                </a:solidFill>
              </a:rPr>
              <a:t>Cấu trúc bệnh án Huyết học</a:t>
            </a:r>
            <a:endParaRPr lang="en-US" dirty="0">
              <a:solidFill>
                <a:srgbClr val="FF0000"/>
              </a:solidFill>
            </a:endParaRPr>
          </a:p>
        </p:txBody>
      </p:sp>
      <p:sp>
        <p:nvSpPr>
          <p:cNvPr id="6" name="Content Placeholder 5"/>
          <p:cNvSpPr>
            <a:spLocks noGrp="1"/>
          </p:cNvSpPr>
          <p:nvPr>
            <p:ph sz="half" idx="1"/>
          </p:nvPr>
        </p:nvSpPr>
        <p:spPr/>
        <p:txBody>
          <a:bodyPr>
            <a:normAutofit lnSpcReduction="10000"/>
          </a:bodyPr>
          <a:lstStyle/>
          <a:p>
            <a:pPr>
              <a:buFont typeface="Wingdings" panose="05000000000000000000" pitchFamily="2" charset="2"/>
              <a:buChar char="v"/>
            </a:pPr>
            <a:r>
              <a:rPr lang="vi-VN" dirty="0" smtClean="0"/>
              <a:t> </a:t>
            </a:r>
            <a:r>
              <a:rPr lang="vi-VN" b="1" dirty="0" smtClean="0">
                <a:solidFill>
                  <a:schemeClr val="accent6">
                    <a:lumMod val="75000"/>
                  </a:schemeClr>
                </a:solidFill>
              </a:rPr>
              <a:t>Phần 2: Chuyên môn </a:t>
            </a:r>
          </a:p>
          <a:p>
            <a:pPr lvl="1">
              <a:buClr>
                <a:schemeClr val="accent2"/>
              </a:buClr>
              <a:buFont typeface="Wingdings" panose="05000000000000000000" pitchFamily="2" charset="2"/>
              <a:buChar char="§"/>
            </a:pPr>
            <a:r>
              <a:rPr lang="vi-VN" dirty="0" smtClean="0"/>
              <a:t>Khám lâm sàng: </a:t>
            </a:r>
          </a:p>
          <a:p>
            <a:pPr lvl="2">
              <a:buClr>
                <a:schemeClr val="accent2"/>
              </a:buClr>
              <a:buFont typeface="Wingdings" panose="05000000000000000000" pitchFamily="2" charset="2"/>
              <a:buChar char="§"/>
            </a:pPr>
            <a:r>
              <a:rPr lang="vi-VN" dirty="0" smtClean="0"/>
              <a:t>sử </a:t>
            </a:r>
            <a:r>
              <a:rPr lang="vi-VN" dirty="0"/>
              <a:t>dụng các kỹ năng khám lâm sàng (nhìn, sờ, gõ, nghe) để phát hiện các triệu chứng thực thể của BN, bao gồm: </a:t>
            </a:r>
            <a:endParaRPr lang="vi-VN" dirty="0" smtClean="0"/>
          </a:p>
          <a:p>
            <a:pPr lvl="2">
              <a:buClr>
                <a:schemeClr val="accent2"/>
              </a:buClr>
              <a:buFont typeface="Wingdings" panose="05000000000000000000" pitchFamily="2" charset="2"/>
              <a:buChar char="§"/>
            </a:pPr>
            <a:r>
              <a:rPr lang="vi-VN" dirty="0" smtClean="0"/>
              <a:t>Khám </a:t>
            </a:r>
            <a:r>
              <a:rPr lang="vi-VN" dirty="0"/>
              <a:t>toàn thân </a:t>
            </a:r>
            <a:endParaRPr lang="vi-VN" dirty="0" smtClean="0"/>
          </a:p>
          <a:p>
            <a:pPr lvl="2">
              <a:buClr>
                <a:schemeClr val="accent2"/>
              </a:buClr>
              <a:buFont typeface="Wingdings" panose="05000000000000000000" pitchFamily="2" charset="2"/>
              <a:buChar char="§"/>
            </a:pPr>
            <a:r>
              <a:rPr lang="vi-VN" dirty="0" smtClean="0"/>
              <a:t>Khám </a:t>
            </a:r>
            <a:r>
              <a:rPr lang="vi-VN" dirty="0"/>
              <a:t>bộ phận: </a:t>
            </a:r>
            <a:endParaRPr lang="vi-VN" dirty="0" smtClean="0"/>
          </a:p>
          <a:p>
            <a:pPr lvl="3">
              <a:buClr>
                <a:schemeClr val="accent2"/>
              </a:buClr>
              <a:buFont typeface="Wingdings" panose="05000000000000000000" pitchFamily="2" charset="2"/>
              <a:buChar char="§"/>
            </a:pPr>
            <a:r>
              <a:rPr lang="vi-VN" dirty="0" smtClean="0"/>
              <a:t>khám </a:t>
            </a:r>
            <a:r>
              <a:rPr lang="vi-VN" dirty="0"/>
              <a:t>ưu tiên cơ quan bị bệnh, </a:t>
            </a:r>
            <a:endParaRPr lang="vi-VN" dirty="0" smtClean="0"/>
          </a:p>
          <a:p>
            <a:pPr lvl="3">
              <a:buClr>
                <a:schemeClr val="accent2"/>
              </a:buClr>
              <a:buFont typeface="Wingdings" panose="05000000000000000000" pitchFamily="2" charset="2"/>
              <a:buChar char="§"/>
            </a:pPr>
            <a:r>
              <a:rPr lang="vi-VN" dirty="0" smtClean="0"/>
              <a:t>sau </a:t>
            </a:r>
            <a:r>
              <a:rPr lang="vi-VN" dirty="0"/>
              <a:t>đó là cơ quan liên quan và các cơ quan </a:t>
            </a:r>
            <a:r>
              <a:rPr lang="vi-VN" dirty="0" smtClean="0"/>
              <a:t>khác</a:t>
            </a:r>
          </a:p>
          <a:p>
            <a:pPr lvl="1">
              <a:buClr>
                <a:schemeClr val="accent2"/>
              </a:buClr>
              <a:buFont typeface="Wingdings" panose="05000000000000000000" pitchFamily="2" charset="2"/>
              <a:buChar char="§"/>
            </a:pPr>
            <a:r>
              <a:rPr lang="vi-VN" dirty="0" smtClean="0"/>
              <a:t>Nguyên tắc: </a:t>
            </a:r>
          </a:p>
          <a:p>
            <a:pPr lvl="2">
              <a:buClr>
                <a:schemeClr val="accent2"/>
              </a:buClr>
              <a:buFont typeface="Wingdings" panose="05000000000000000000" pitchFamily="2" charset="2"/>
              <a:buChar char="§"/>
            </a:pPr>
            <a:r>
              <a:rPr lang="vi-VN" dirty="0" smtClean="0"/>
              <a:t>đầy đủ theo hệ thống, chính xác, thân thiện và chuyên nghiệp</a:t>
            </a:r>
          </a:p>
        </p:txBody>
      </p:sp>
      <p:sp>
        <p:nvSpPr>
          <p:cNvPr id="2" name="Content Placeholder 1"/>
          <p:cNvSpPr>
            <a:spLocks noGrp="1"/>
          </p:cNvSpPr>
          <p:nvPr>
            <p:ph sz="half" idx="2"/>
          </p:nvPr>
        </p:nvSpPr>
        <p:spPr/>
        <p:txBody>
          <a:bodyPr>
            <a:normAutofit lnSpcReduction="10000"/>
          </a:bodyPr>
          <a:lstStyle/>
          <a:p>
            <a:endParaRPr lang="vi-VN" dirty="0" smtClean="0"/>
          </a:p>
          <a:p>
            <a:endParaRPr lang="en-US" sz="2200" dirty="0"/>
          </a:p>
        </p:txBody>
      </p:sp>
      <p:pic>
        <p:nvPicPr>
          <p:cNvPr id="3" name="Picture 2"/>
          <p:cNvPicPr>
            <a:picLocks noChangeAspect="1"/>
          </p:cNvPicPr>
          <p:nvPr/>
        </p:nvPicPr>
        <p:blipFill>
          <a:blip r:embed="rId2"/>
          <a:stretch>
            <a:fillRect/>
          </a:stretch>
        </p:blipFill>
        <p:spPr>
          <a:xfrm>
            <a:off x="6439958" y="2523066"/>
            <a:ext cx="4324350" cy="32406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710118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vi-VN" dirty="0" smtClean="0">
                <a:solidFill>
                  <a:srgbClr val="FF0000"/>
                </a:solidFill>
              </a:rPr>
              <a:t>Cấu trúc bệnh án Huyết học</a:t>
            </a:r>
            <a:endParaRPr lang="en-US" dirty="0">
              <a:solidFill>
                <a:srgbClr val="FF0000"/>
              </a:solidFill>
            </a:endParaRPr>
          </a:p>
        </p:txBody>
      </p:sp>
      <p:sp>
        <p:nvSpPr>
          <p:cNvPr id="6" name="Content Placeholder 5"/>
          <p:cNvSpPr>
            <a:spLocks noGrp="1"/>
          </p:cNvSpPr>
          <p:nvPr>
            <p:ph sz="half" idx="1"/>
          </p:nvPr>
        </p:nvSpPr>
        <p:spPr/>
        <p:txBody>
          <a:bodyPr>
            <a:normAutofit/>
          </a:bodyPr>
          <a:lstStyle/>
          <a:p>
            <a:pPr>
              <a:buFont typeface="Wingdings" panose="05000000000000000000" pitchFamily="2" charset="2"/>
              <a:buChar char="v"/>
            </a:pPr>
            <a:r>
              <a:rPr lang="vi-VN" dirty="0" smtClean="0"/>
              <a:t> </a:t>
            </a:r>
            <a:r>
              <a:rPr lang="vi-VN" b="1" dirty="0" smtClean="0">
                <a:solidFill>
                  <a:schemeClr val="accent6">
                    <a:lumMod val="75000"/>
                  </a:schemeClr>
                </a:solidFill>
              </a:rPr>
              <a:t>Phần 2: Chuyên môn </a:t>
            </a:r>
          </a:p>
          <a:p>
            <a:pPr lvl="1">
              <a:buClr>
                <a:schemeClr val="accent2"/>
              </a:buClr>
              <a:buFont typeface="Wingdings" panose="05000000000000000000" pitchFamily="2" charset="2"/>
              <a:buChar char="§"/>
            </a:pPr>
            <a:r>
              <a:rPr lang="vi-VN" dirty="0" smtClean="0"/>
              <a:t>Khám lâm sàng: </a:t>
            </a:r>
          </a:p>
          <a:p>
            <a:pPr lvl="2">
              <a:buClr>
                <a:schemeClr val="accent2"/>
              </a:buClr>
              <a:buFont typeface="Wingdings" panose="05000000000000000000" pitchFamily="2" charset="2"/>
              <a:buChar char="§"/>
            </a:pPr>
            <a:endParaRPr lang="vi-VN" dirty="0" smtClean="0"/>
          </a:p>
        </p:txBody>
      </p:sp>
      <p:sp>
        <p:nvSpPr>
          <p:cNvPr id="2" name="Content Placeholder 1"/>
          <p:cNvSpPr>
            <a:spLocks noGrp="1"/>
          </p:cNvSpPr>
          <p:nvPr>
            <p:ph sz="half" idx="2"/>
          </p:nvPr>
        </p:nvSpPr>
        <p:spPr/>
        <p:txBody>
          <a:bodyPr>
            <a:normAutofit/>
          </a:bodyPr>
          <a:lstStyle/>
          <a:p>
            <a:endParaRPr lang="vi-VN" dirty="0" smtClean="0"/>
          </a:p>
          <a:p>
            <a:endParaRPr lang="en-US" sz="2200" dirty="0"/>
          </a:p>
        </p:txBody>
      </p:sp>
      <p:pic>
        <p:nvPicPr>
          <p:cNvPr id="4" name="Picture 3"/>
          <p:cNvPicPr>
            <a:picLocks noChangeAspect="1"/>
          </p:cNvPicPr>
          <p:nvPr/>
        </p:nvPicPr>
        <p:blipFill>
          <a:blip r:embed="rId2"/>
          <a:stretch>
            <a:fillRect/>
          </a:stretch>
        </p:blipFill>
        <p:spPr>
          <a:xfrm>
            <a:off x="5929902" y="1599404"/>
            <a:ext cx="4318000" cy="5118101"/>
          </a:xfrm>
          <a:prstGeom prst="rect">
            <a:avLst/>
          </a:prstGeom>
        </p:spPr>
      </p:pic>
      <p:pic>
        <p:nvPicPr>
          <p:cNvPr id="7" name="Picture 6"/>
          <p:cNvPicPr>
            <a:picLocks noChangeAspect="1"/>
          </p:cNvPicPr>
          <p:nvPr/>
        </p:nvPicPr>
        <p:blipFill>
          <a:blip r:embed="rId3"/>
          <a:stretch>
            <a:fillRect/>
          </a:stretch>
        </p:blipFill>
        <p:spPr>
          <a:xfrm>
            <a:off x="1455268" y="2670965"/>
            <a:ext cx="3947463" cy="4119301"/>
          </a:xfrm>
          <a:prstGeom prst="rect">
            <a:avLst/>
          </a:prstGeom>
        </p:spPr>
      </p:pic>
    </p:spTree>
    <p:extLst>
      <p:ext uri="{BB962C8B-B14F-4D97-AF65-F5344CB8AC3E}">
        <p14:creationId xmlns:p14="http://schemas.microsoft.com/office/powerpoint/2010/main" val="6328918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3600" dirty="0" smtClean="0">
                <a:solidFill>
                  <a:srgbClr val="FF0000"/>
                </a:solidFill>
                <a:latin typeface="+mn-lt"/>
              </a:rPr>
              <a:t>Giới thiệu về Huyết học và các bệnh lý liên quan </a:t>
            </a:r>
            <a:endParaRPr lang="en-US" sz="3600" dirty="0">
              <a:solidFill>
                <a:srgbClr val="FF0000"/>
              </a:solidFill>
              <a:latin typeface="+mn-lt"/>
            </a:endParaRPr>
          </a:p>
        </p:txBody>
      </p:sp>
      <p:sp>
        <p:nvSpPr>
          <p:cNvPr id="3" name="Content Placeholder 2"/>
          <p:cNvSpPr>
            <a:spLocks noGrp="1"/>
          </p:cNvSpPr>
          <p:nvPr>
            <p:ph idx="1"/>
          </p:nvPr>
        </p:nvSpPr>
        <p:spPr/>
        <p:txBody>
          <a:bodyPr>
            <a:normAutofit fontScale="92500" lnSpcReduction="10000"/>
          </a:bodyPr>
          <a:lstStyle/>
          <a:p>
            <a:pPr>
              <a:buFont typeface="Wingdings" panose="05000000000000000000" pitchFamily="2" charset="2"/>
              <a:buChar char="§"/>
            </a:pPr>
            <a:r>
              <a:rPr lang="vi-VN" sz="2600" dirty="0" smtClean="0"/>
              <a:t>Huyết học là môn khoa học sức khỏe  nghiên cứu về máu và các tác nhân liên quan về máu của con người </a:t>
            </a:r>
          </a:p>
          <a:p>
            <a:pPr>
              <a:buFont typeface="Wingdings" panose="05000000000000000000" pitchFamily="2" charset="2"/>
              <a:buChar char="§"/>
            </a:pPr>
            <a:r>
              <a:rPr lang="vi-VN" sz="2600" dirty="0" smtClean="0"/>
              <a:t>Các lãnh vực khoa học liên quan về máu :</a:t>
            </a:r>
          </a:p>
          <a:p>
            <a:pPr lvl="1"/>
            <a:r>
              <a:rPr lang="vi-VN" dirty="0" smtClean="0"/>
              <a:t>Khoa học cơ bản liên quan về máu và các thành phần của máu</a:t>
            </a:r>
          </a:p>
          <a:p>
            <a:pPr lvl="1"/>
            <a:r>
              <a:rPr lang="vi-VN" dirty="0" smtClean="0"/>
              <a:t>Các xét nghiệm khảo sát về máu : Tế bào, Đông máu, Miễn dịch và Sinh học phân tử </a:t>
            </a:r>
          </a:p>
          <a:p>
            <a:pPr lvl="1"/>
            <a:r>
              <a:rPr lang="vi-VN" dirty="0" smtClean="0"/>
              <a:t>Ngân hàng máu: Tuyển chọn người cho, thu thập, sàng lọc, phân loại, , điều chế các thành phần máu, lưu trữ và cấp phát máu cho điều trị. Hỗ trợ cho truyền máu lâm sàng.</a:t>
            </a:r>
          </a:p>
          <a:p>
            <a:pPr lvl="1"/>
            <a:r>
              <a:rPr lang="vi-VN" dirty="0" smtClean="0"/>
              <a:t>Bệnh học Huyết học: </a:t>
            </a:r>
          </a:p>
          <a:p>
            <a:pPr lvl="2"/>
            <a:r>
              <a:rPr lang="vi-VN" dirty="0" smtClean="0"/>
              <a:t>Chẩn đoán về điều trị các bệnh lý về máu và truyền máu </a:t>
            </a:r>
          </a:p>
          <a:p>
            <a:pPr lvl="2"/>
            <a:r>
              <a:rPr lang="vi-VN" dirty="0" smtClean="0"/>
              <a:t>Hổ trợ cho các chuyên ngành khác về bệnh lý về máu, các bệnh lý có liên quan về máu và truyền máu lâm sàng </a:t>
            </a:r>
          </a:p>
          <a:p>
            <a:pPr lvl="1"/>
            <a:endParaRPr lang="vi-VN" dirty="0"/>
          </a:p>
          <a:p>
            <a:endParaRPr lang="vi-VN" dirty="0" smtClean="0"/>
          </a:p>
          <a:p>
            <a:endParaRPr lang="vi-VN" dirty="0"/>
          </a:p>
          <a:p>
            <a:endParaRPr lang="en-US" dirty="0"/>
          </a:p>
        </p:txBody>
      </p:sp>
    </p:spTree>
    <p:extLst>
      <p:ext uri="{BB962C8B-B14F-4D97-AF65-F5344CB8AC3E}">
        <p14:creationId xmlns:p14="http://schemas.microsoft.com/office/powerpoint/2010/main" val="2625251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vi-VN" dirty="0" smtClean="0">
                <a:solidFill>
                  <a:srgbClr val="FF0000"/>
                </a:solidFill>
              </a:rPr>
              <a:t>Cấu trúc bệnh án Huyết học</a:t>
            </a:r>
            <a:endParaRPr lang="en-US" dirty="0">
              <a:solidFill>
                <a:srgbClr val="FF0000"/>
              </a:solidFill>
            </a:endParaRPr>
          </a:p>
        </p:txBody>
      </p:sp>
      <p:sp>
        <p:nvSpPr>
          <p:cNvPr id="6" name="Content Placeholder 5"/>
          <p:cNvSpPr>
            <a:spLocks noGrp="1"/>
          </p:cNvSpPr>
          <p:nvPr>
            <p:ph sz="half" idx="1"/>
          </p:nvPr>
        </p:nvSpPr>
        <p:spPr/>
        <p:txBody>
          <a:bodyPr>
            <a:normAutofit fontScale="77500" lnSpcReduction="20000"/>
          </a:bodyPr>
          <a:lstStyle/>
          <a:p>
            <a:pPr>
              <a:buFont typeface="Wingdings" panose="05000000000000000000" pitchFamily="2" charset="2"/>
              <a:buChar char="v"/>
            </a:pPr>
            <a:r>
              <a:rPr lang="vi-VN" dirty="0" smtClean="0"/>
              <a:t> </a:t>
            </a:r>
            <a:r>
              <a:rPr lang="vi-VN" b="1" dirty="0" smtClean="0">
                <a:solidFill>
                  <a:schemeClr val="accent6">
                    <a:lumMod val="75000"/>
                  </a:schemeClr>
                </a:solidFill>
              </a:rPr>
              <a:t>Phần 2: Chuyên môn </a:t>
            </a:r>
          </a:p>
          <a:p>
            <a:pPr>
              <a:buFont typeface="Wingdings" panose="05000000000000000000" pitchFamily="2" charset="2"/>
              <a:buChar char="§"/>
            </a:pPr>
            <a:r>
              <a:rPr lang="vi-VN" b="1" dirty="0">
                <a:solidFill>
                  <a:schemeClr val="accent6">
                    <a:lumMod val="75000"/>
                  </a:schemeClr>
                </a:solidFill>
              </a:rPr>
              <a:t> </a:t>
            </a:r>
            <a:r>
              <a:rPr lang="vi-VN" dirty="0"/>
              <a:t>5. </a:t>
            </a:r>
            <a:r>
              <a:rPr lang="vi-VN" dirty="0">
                <a:solidFill>
                  <a:schemeClr val="accent2"/>
                </a:solidFill>
              </a:rPr>
              <a:t>Tóm tắt bệnh án: </a:t>
            </a:r>
            <a:endParaRPr lang="vi-VN" dirty="0" smtClean="0">
              <a:solidFill>
                <a:schemeClr val="accent2"/>
              </a:solidFill>
            </a:endParaRPr>
          </a:p>
          <a:p>
            <a:pPr lvl="1">
              <a:lnSpc>
                <a:spcPct val="120000"/>
              </a:lnSpc>
              <a:spcBef>
                <a:spcPts val="0"/>
              </a:spcBef>
              <a:buFont typeface="Wingdings" panose="05000000000000000000" pitchFamily="2" charset="2"/>
              <a:buChar char="§"/>
            </a:pPr>
            <a:r>
              <a:rPr lang="vi-VN" dirty="0" smtClean="0"/>
              <a:t>Bệnh </a:t>
            </a:r>
            <a:r>
              <a:rPr lang="vi-VN" dirty="0"/>
              <a:t>nhân nam/nữ? bao nhiêu tuổi? vào viện ngày nào? Vì lý do gì? Bệnh diễn biến bao lâu rồi? </a:t>
            </a:r>
            <a:endParaRPr lang="vi-VN" dirty="0" smtClean="0"/>
          </a:p>
          <a:p>
            <a:pPr lvl="1">
              <a:lnSpc>
                <a:spcPct val="120000"/>
              </a:lnSpc>
              <a:spcBef>
                <a:spcPts val="0"/>
              </a:spcBef>
              <a:buFont typeface="Wingdings" panose="05000000000000000000" pitchFamily="2" charset="2"/>
              <a:buChar char="§"/>
            </a:pPr>
            <a:r>
              <a:rPr lang="vi-VN" dirty="0" smtClean="0"/>
              <a:t>Qua </a:t>
            </a:r>
            <a:r>
              <a:rPr lang="vi-VN" dirty="0"/>
              <a:t>hỏi bệnh và khám lâm sàng phát hiện các triệu chứng và hội chứng sau (nên sắp xếp các triệu chứng theo thứ tự: cơ năng, thực thể như sau): </a:t>
            </a:r>
          </a:p>
          <a:p>
            <a:pPr lvl="1">
              <a:lnSpc>
                <a:spcPct val="120000"/>
              </a:lnSpc>
              <a:spcBef>
                <a:spcPts val="0"/>
              </a:spcBef>
              <a:buFont typeface="Wingdings" panose="05000000000000000000" pitchFamily="2" charset="2"/>
              <a:buChar char="§"/>
            </a:pPr>
            <a:r>
              <a:rPr lang="vi-VN" dirty="0" smtClean="0"/>
              <a:t>Các </a:t>
            </a:r>
            <a:r>
              <a:rPr lang="vi-VN" dirty="0"/>
              <a:t>triệu chứng dương tính để khẳng định chẩn đoán </a:t>
            </a:r>
          </a:p>
          <a:p>
            <a:pPr lvl="1">
              <a:lnSpc>
                <a:spcPct val="120000"/>
              </a:lnSpc>
              <a:spcBef>
                <a:spcPts val="0"/>
              </a:spcBef>
              <a:buFont typeface="Wingdings" panose="05000000000000000000" pitchFamily="2" charset="2"/>
              <a:buChar char="§"/>
            </a:pPr>
            <a:r>
              <a:rPr lang="vi-VN" dirty="0" smtClean="0"/>
              <a:t>Các </a:t>
            </a:r>
            <a:r>
              <a:rPr lang="vi-VN" dirty="0"/>
              <a:t>triệu chứng âm tính góp phần khẳng định chẩn đoán và chẩn đoán phân biệt</a:t>
            </a:r>
            <a:endParaRPr lang="vi-VN" b="1" dirty="0" smtClean="0">
              <a:solidFill>
                <a:schemeClr val="accent6">
                  <a:lumMod val="75000"/>
                </a:schemeClr>
              </a:solidFill>
            </a:endParaRPr>
          </a:p>
        </p:txBody>
      </p:sp>
      <p:sp>
        <p:nvSpPr>
          <p:cNvPr id="2" name="Content Placeholder 1"/>
          <p:cNvSpPr>
            <a:spLocks noGrp="1"/>
          </p:cNvSpPr>
          <p:nvPr>
            <p:ph sz="half" idx="2"/>
          </p:nvPr>
        </p:nvSpPr>
        <p:spPr/>
        <p:txBody>
          <a:bodyPr>
            <a:normAutofit fontScale="77500" lnSpcReduction="20000"/>
          </a:bodyPr>
          <a:lstStyle/>
          <a:p>
            <a:endParaRPr lang="vi-VN" dirty="0" smtClean="0"/>
          </a:p>
          <a:p>
            <a:endParaRPr lang="en-US" sz="2200" dirty="0"/>
          </a:p>
        </p:txBody>
      </p:sp>
      <p:pic>
        <p:nvPicPr>
          <p:cNvPr id="4" name="Picture 3"/>
          <p:cNvPicPr>
            <a:picLocks noChangeAspect="1"/>
          </p:cNvPicPr>
          <p:nvPr/>
        </p:nvPicPr>
        <p:blipFill>
          <a:blip r:embed="rId2"/>
          <a:stretch>
            <a:fillRect/>
          </a:stretch>
        </p:blipFill>
        <p:spPr>
          <a:xfrm>
            <a:off x="6290734" y="2408370"/>
            <a:ext cx="4778772" cy="318584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781595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vi-VN" dirty="0" smtClean="0">
                <a:solidFill>
                  <a:srgbClr val="FF0000"/>
                </a:solidFill>
              </a:rPr>
              <a:t>Cấu trúc bệnh án Huyết học</a:t>
            </a:r>
            <a:endParaRPr lang="en-US" dirty="0">
              <a:solidFill>
                <a:srgbClr val="FF0000"/>
              </a:solidFill>
            </a:endParaRPr>
          </a:p>
        </p:txBody>
      </p:sp>
      <p:sp>
        <p:nvSpPr>
          <p:cNvPr id="6" name="Content Placeholder 5"/>
          <p:cNvSpPr>
            <a:spLocks noGrp="1"/>
          </p:cNvSpPr>
          <p:nvPr>
            <p:ph sz="half" idx="1"/>
          </p:nvPr>
        </p:nvSpPr>
        <p:spPr/>
        <p:txBody>
          <a:bodyPr>
            <a:normAutofit/>
          </a:bodyPr>
          <a:lstStyle/>
          <a:p>
            <a:pPr>
              <a:buFont typeface="Wingdings" panose="05000000000000000000" pitchFamily="2" charset="2"/>
              <a:buChar char="v"/>
            </a:pPr>
            <a:r>
              <a:rPr lang="vi-VN" dirty="0" smtClean="0"/>
              <a:t> </a:t>
            </a:r>
            <a:r>
              <a:rPr lang="vi-VN" b="1" dirty="0" smtClean="0">
                <a:solidFill>
                  <a:schemeClr val="accent6">
                    <a:lumMod val="75000"/>
                  </a:schemeClr>
                </a:solidFill>
              </a:rPr>
              <a:t>Phần 2: Chuyên môn </a:t>
            </a:r>
          </a:p>
          <a:p>
            <a:pPr lvl="1">
              <a:buFont typeface="Wingdings" panose="05000000000000000000" pitchFamily="2" charset="2"/>
              <a:buChar char="§"/>
            </a:pPr>
            <a:r>
              <a:rPr lang="vi-VN" dirty="0" smtClean="0">
                <a:solidFill>
                  <a:schemeClr val="accent2"/>
                </a:solidFill>
              </a:rPr>
              <a:t>6</a:t>
            </a:r>
            <a:r>
              <a:rPr lang="vi-VN" dirty="0">
                <a:solidFill>
                  <a:schemeClr val="accent2"/>
                </a:solidFill>
              </a:rPr>
              <a:t>. Chẩn đoán sơ bộ trên </a:t>
            </a:r>
            <a:r>
              <a:rPr lang="vi-VN" dirty="0" smtClean="0">
                <a:solidFill>
                  <a:schemeClr val="accent2"/>
                </a:solidFill>
              </a:rPr>
              <a:t>LS: </a:t>
            </a:r>
          </a:p>
          <a:p>
            <a:pPr lvl="2">
              <a:buFont typeface="Wingdings" panose="05000000000000000000" pitchFamily="2" charset="2"/>
              <a:buChar char="§"/>
            </a:pPr>
            <a:r>
              <a:rPr lang="vi-VN" dirty="0" smtClean="0"/>
              <a:t>đưa </a:t>
            </a:r>
            <a:r>
              <a:rPr lang="vi-VN" dirty="0"/>
              <a:t>ra một chẩn đoán phù hợp nhất với các triệu chứng lâm sàng của bệnh nhân </a:t>
            </a:r>
            <a:endParaRPr lang="vi-VN" dirty="0" smtClean="0"/>
          </a:p>
          <a:p>
            <a:pPr lvl="2">
              <a:buFont typeface="Wingdings" panose="05000000000000000000" pitchFamily="2" charset="2"/>
              <a:buChar char="§"/>
            </a:pPr>
            <a:r>
              <a:rPr lang="vi-VN" dirty="0" smtClean="0"/>
              <a:t>chẩn </a:t>
            </a:r>
            <a:r>
              <a:rPr lang="vi-VN" dirty="0"/>
              <a:t>đoán này không nhất thiết sẽ là chẩn đoán xác </a:t>
            </a:r>
            <a:r>
              <a:rPr lang="vi-VN" dirty="0" smtClean="0"/>
              <a:t>định</a:t>
            </a:r>
          </a:p>
          <a:p>
            <a:pPr marL="914400" lvl="2" indent="0">
              <a:buNone/>
            </a:pPr>
            <a:endParaRPr lang="vi-VN" dirty="0" smtClean="0"/>
          </a:p>
          <a:p>
            <a:pPr lvl="1">
              <a:buFont typeface="Wingdings" panose="05000000000000000000" pitchFamily="2" charset="2"/>
              <a:buChar char="§"/>
            </a:pPr>
            <a:r>
              <a:rPr lang="vi-VN" b="1" dirty="0" smtClean="0">
                <a:solidFill>
                  <a:schemeClr val="accent2"/>
                </a:solidFill>
              </a:rPr>
              <a:t>7. CĐ phân biệt trên LS:</a:t>
            </a:r>
          </a:p>
          <a:p>
            <a:pPr lvl="2">
              <a:buFont typeface="Wingdings" panose="05000000000000000000" pitchFamily="2" charset="2"/>
              <a:buChar char="§"/>
            </a:pPr>
            <a:r>
              <a:rPr lang="vi-VN" dirty="0" smtClean="0"/>
              <a:t>CĐ ít phù hợp hơn nhưng cũng không thể loại trừ được </a:t>
            </a:r>
          </a:p>
          <a:p>
            <a:pPr lvl="1">
              <a:buFont typeface="Wingdings" panose="05000000000000000000" pitchFamily="2" charset="2"/>
              <a:buChar char="§"/>
            </a:pPr>
            <a:r>
              <a:rPr lang="vi-VN" b="1" dirty="0" smtClean="0">
                <a:solidFill>
                  <a:srgbClr val="0070C0"/>
                </a:solidFill>
              </a:rPr>
              <a:t>Biện luận tại sao CĐ trên ?</a:t>
            </a:r>
          </a:p>
        </p:txBody>
      </p:sp>
      <p:sp>
        <p:nvSpPr>
          <p:cNvPr id="2" name="Content Placeholder 1"/>
          <p:cNvSpPr>
            <a:spLocks noGrp="1"/>
          </p:cNvSpPr>
          <p:nvPr>
            <p:ph sz="half" idx="2"/>
          </p:nvPr>
        </p:nvSpPr>
        <p:spPr/>
        <p:txBody>
          <a:bodyPr>
            <a:normAutofit/>
          </a:bodyPr>
          <a:lstStyle/>
          <a:p>
            <a:endParaRPr lang="vi-VN" dirty="0" smtClean="0"/>
          </a:p>
          <a:p>
            <a:endParaRPr lang="en-US" sz="2200" dirty="0"/>
          </a:p>
        </p:txBody>
      </p:sp>
      <p:pic>
        <p:nvPicPr>
          <p:cNvPr id="3" name="Picture 2"/>
          <p:cNvPicPr>
            <a:picLocks noChangeAspect="1"/>
          </p:cNvPicPr>
          <p:nvPr/>
        </p:nvPicPr>
        <p:blipFill>
          <a:blip r:embed="rId2"/>
          <a:stretch>
            <a:fillRect/>
          </a:stretch>
        </p:blipFill>
        <p:spPr>
          <a:xfrm>
            <a:off x="6172200" y="2311400"/>
            <a:ext cx="5485585" cy="29617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266503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vi-VN" dirty="0" smtClean="0">
                <a:solidFill>
                  <a:srgbClr val="FF0000"/>
                </a:solidFill>
              </a:rPr>
              <a:t>Cấu trúc bệnh án Huyết học</a:t>
            </a:r>
            <a:endParaRPr lang="en-US" dirty="0">
              <a:solidFill>
                <a:srgbClr val="FF0000"/>
              </a:solidFill>
            </a:endParaRPr>
          </a:p>
        </p:txBody>
      </p:sp>
      <p:sp>
        <p:nvSpPr>
          <p:cNvPr id="6" name="Content Placeholder 5"/>
          <p:cNvSpPr>
            <a:spLocks noGrp="1"/>
          </p:cNvSpPr>
          <p:nvPr>
            <p:ph sz="half" idx="1"/>
          </p:nvPr>
        </p:nvSpPr>
        <p:spPr>
          <a:xfrm>
            <a:off x="6248400" y="1690688"/>
            <a:ext cx="5181600" cy="4351338"/>
          </a:xfrm>
        </p:spPr>
        <p:txBody>
          <a:bodyPr>
            <a:normAutofit lnSpcReduction="10000"/>
          </a:bodyPr>
          <a:lstStyle/>
          <a:p>
            <a:pPr>
              <a:buFont typeface="Wingdings" panose="05000000000000000000" pitchFamily="2" charset="2"/>
              <a:buChar char="v"/>
            </a:pPr>
            <a:r>
              <a:rPr lang="vi-VN" dirty="0" smtClean="0"/>
              <a:t> </a:t>
            </a:r>
            <a:r>
              <a:rPr lang="vi-VN" b="1" dirty="0" smtClean="0">
                <a:solidFill>
                  <a:schemeClr val="accent6">
                    <a:lumMod val="75000"/>
                  </a:schemeClr>
                </a:solidFill>
              </a:rPr>
              <a:t>Phần 2: Chuyên môn </a:t>
            </a:r>
          </a:p>
          <a:p>
            <a:pPr lvl="1">
              <a:buFont typeface="Wingdings" panose="05000000000000000000" pitchFamily="2" charset="2"/>
              <a:buChar char="§"/>
            </a:pPr>
            <a:r>
              <a:rPr lang="vi-VN" dirty="0">
                <a:solidFill>
                  <a:schemeClr val="accent2"/>
                </a:solidFill>
              </a:rPr>
              <a:t>8</a:t>
            </a:r>
            <a:r>
              <a:rPr lang="vi-VN" dirty="0" smtClean="0">
                <a:solidFill>
                  <a:schemeClr val="accent2"/>
                </a:solidFill>
              </a:rPr>
              <a:t>. </a:t>
            </a:r>
            <a:r>
              <a:rPr lang="vi-VN" dirty="0">
                <a:solidFill>
                  <a:schemeClr val="accent2"/>
                </a:solidFill>
              </a:rPr>
              <a:t>Xét nghiệm cận lâm sàng: </a:t>
            </a:r>
            <a:endParaRPr lang="vi-VN" dirty="0" smtClean="0">
              <a:solidFill>
                <a:schemeClr val="accent2"/>
              </a:solidFill>
            </a:endParaRPr>
          </a:p>
          <a:p>
            <a:pPr lvl="2">
              <a:buFont typeface="Wingdings" panose="05000000000000000000" pitchFamily="2" charset="2"/>
              <a:buChar char="§"/>
            </a:pPr>
            <a:r>
              <a:rPr lang="vi-VN" dirty="0" smtClean="0"/>
              <a:t>Phải </a:t>
            </a:r>
            <a:r>
              <a:rPr lang="vi-VN" dirty="0"/>
              <a:t>đưa ra các xét nghiệm để khẳng định chẩn đoán, chẩn đoán loại trừ, đánh giá mức độ bệnh, theo dõi và tiên lượng </a:t>
            </a:r>
          </a:p>
          <a:p>
            <a:pPr lvl="2">
              <a:buFont typeface="Wingdings" panose="05000000000000000000" pitchFamily="2" charset="2"/>
              <a:buChar char="§"/>
            </a:pPr>
            <a:r>
              <a:rPr lang="vi-VN" dirty="0" smtClean="0"/>
              <a:t>Cần </a:t>
            </a:r>
            <a:r>
              <a:rPr lang="vi-VN" dirty="0"/>
              <a:t>làm xét nghiệm gì (huyết học, hóa sinh, vi sinh, miễn dịch, chẩn đoán hình ảnh, thăm dò chức năng, giải phẫu bệnh...)? </a:t>
            </a:r>
            <a:endParaRPr lang="vi-VN" dirty="0" smtClean="0"/>
          </a:p>
          <a:p>
            <a:pPr lvl="2">
              <a:buFont typeface="Wingdings" panose="05000000000000000000" pitchFamily="2" charset="2"/>
              <a:buChar char="§"/>
            </a:pPr>
            <a:r>
              <a:rPr lang="vi-VN" dirty="0" smtClean="0"/>
              <a:t>Tại </a:t>
            </a:r>
            <a:r>
              <a:rPr lang="vi-VN" dirty="0"/>
              <a:t>sao phải làm xét nghiệm đó? </a:t>
            </a:r>
            <a:endParaRPr lang="vi-VN" dirty="0" smtClean="0"/>
          </a:p>
          <a:p>
            <a:pPr lvl="2">
              <a:buFont typeface="Wingdings" panose="05000000000000000000" pitchFamily="2" charset="2"/>
              <a:buChar char="§"/>
            </a:pPr>
            <a:r>
              <a:rPr lang="vi-VN" dirty="0" smtClean="0"/>
              <a:t>Mong </a:t>
            </a:r>
            <a:r>
              <a:rPr lang="vi-VN" dirty="0"/>
              <a:t>chờ kết quả thế nào từ xét nghiệm này</a:t>
            </a:r>
            <a:r>
              <a:rPr lang="vi-VN" dirty="0" smtClean="0"/>
              <a:t>?</a:t>
            </a:r>
          </a:p>
          <a:p>
            <a:pPr lvl="2">
              <a:buFont typeface="Wingdings" panose="05000000000000000000" pitchFamily="2" charset="2"/>
              <a:buChar char="§"/>
            </a:pPr>
            <a:r>
              <a:rPr lang="vi-VN" dirty="0" smtClean="0"/>
              <a:t> </a:t>
            </a:r>
            <a:r>
              <a:rPr lang="vi-VN" dirty="0"/>
              <a:t>Kết quả ra sao? Nhận định thế nào?</a:t>
            </a:r>
            <a:endParaRPr lang="vi-VN" dirty="0" smtClean="0"/>
          </a:p>
        </p:txBody>
      </p:sp>
      <p:sp>
        <p:nvSpPr>
          <p:cNvPr id="2" name="Content Placeholder 1"/>
          <p:cNvSpPr>
            <a:spLocks noGrp="1"/>
          </p:cNvSpPr>
          <p:nvPr>
            <p:ph sz="half" idx="2"/>
          </p:nvPr>
        </p:nvSpPr>
        <p:spPr/>
        <p:txBody>
          <a:bodyPr>
            <a:normAutofit lnSpcReduction="10000"/>
          </a:bodyPr>
          <a:lstStyle/>
          <a:p>
            <a:endParaRPr lang="vi-VN" dirty="0" smtClean="0"/>
          </a:p>
          <a:p>
            <a:endParaRPr lang="en-US" sz="2200" dirty="0"/>
          </a:p>
        </p:txBody>
      </p:sp>
      <p:pic>
        <p:nvPicPr>
          <p:cNvPr id="4" name="Picture 3"/>
          <p:cNvPicPr>
            <a:picLocks noChangeAspect="1"/>
          </p:cNvPicPr>
          <p:nvPr/>
        </p:nvPicPr>
        <p:blipFill>
          <a:blip r:embed="rId2"/>
          <a:stretch>
            <a:fillRect/>
          </a:stretch>
        </p:blipFill>
        <p:spPr>
          <a:xfrm>
            <a:off x="1172734" y="2325158"/>
            <a:ext cx="5037566" cy="33522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232628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vi-VN" dirty="0" smtClean="0">
                <a:solidFill>
                  <a:srgbClr val="FF0000"/>
                </a:solidFill>
              </a:rPr>
              <a:t>Cấu trúc bệnh án Huyết học</a:t>
            </a:r>
            <a:endParaRPr lang="en-US" dirty="0">
              <a:solidFill>
                <a:srgbClr val="FF0000"/>
              </a:solidFill>
            </a:endParaRPr>
          </a:p>
        </p:txBody>
      </p:sp>
      <p:sp>
        <p:nvSpPr>
          <p:cNvPr id="6" name="Content Placeholder 5"/>
          <p:cNvSpPr>
            <a:spLocks noGrp="1"/>
          </p:cNvSpPr>
          <p:nvPr>
            <p:ph sz="half" idx="1"/>
          </p:nvPr>
        </p:nvSpPr>
        <p:spPr/>
        <p:txBody>
          <a:bodyPr>
            <a:normAutofit lnSpcReduction="10000"/>
          </a:bodyPr>
          <a:lstStyle/>
          <a:p>
            <a:pPr>
              <a:buFont typeface="Wingdings" panose="05000000000000000000" pitchFamily="2" charset="2"/>
              <a:buChar char="v"/>
            </a:pPr>
            <a:r>
              <a:rPr lang="vi-VN" dirty="0" smtClean="0"/>
              <a:t> </a:t>
            </a:r>
            <a:r>
              <a:rPr lang="vi-VN" b="1" dirty="0" smtClean="0">
                <a:solidFill>
                  <a:schemeClr val="accent6">
                    <a:lumMod val="75000"/>
                  </a:schemeClr>
                </a:solidFill>
              </a:rPr>
              <a:t>Phần 2: Chuyên môn </a:t>
            </a:r>
          </a:p>
          <a:p>
            <a:pPr lvl="1">
              <a:buFont typeface="Wingdings" panose="05000000000000000000" pitchFamily="2" charset="2"/>
              <a:buChar char="§"/>
            </a:pPr>
            <a:r>
              <a:rPr lang="vi-VN" b="1" dirty="0" smtClean="0">
                <a:solidFill>
                  <a:schemeClr val="accent2"/>
                </a:solidFill>
              </a:rPr>
              <a:t>9.</a:t>
            </a:r>
            <a:r>
              <a:rPr lang="vi-VN" dirty="0" smtClean="0">
                <a:solidFill>
                  <a:schemeClr val="accent2"/>
                </a:solidFill>
              </a:rPr>
              <a:t> </a:t>
            </a:r>
            <a:r>
              <a:rPr lang="vi-VN" b="1" dirty="0" smtClean="0">
                <a:solidFill>
                  <a:schemeClr val="accent2"/>
                </a:solidFill>
              </a:rPr>
              <a:t>Chẩn </a:t>
            </a:r>
            <a:r>
              <a:rPr lang="vi-VN" b="1" dirty="0">
                <a:solidFill>
                  <a:schemeClr val="accent2"/>
                </a:solidFill>
              </a:rPr>
              <a:t>đoán xác định: </a:t>
            </a:r>
            <a:endParaRPr lang="vi-VN" b="1" dirty="0" smtClean="0">
              <a:solidFill>
                <a:schemeClr val="accent2"/>
              </a:solidFill>
            </a:endParaRPr>
          </a:p>
          <a:p>
            <a:pPr lvl="2">
              <a:lnSpc>
                <a:spcPct val="110000"/>
              </a:lnSpc>
              <a:spcBef>
                <a:spcPts val="0"/>
              </a:spcBef>
              <a:buFont typeface="Wingdings" panose="05000000000000000000" pitchFamily="2" charset="2"/>
              <a:buChar char="§"/>
            </a:pPr>
            <a:r>
              <a:rPr lang="vi-VN" dirty="0" smtClean="0"/>
              <a:t>dựa </a:t>
            </a:r>
            <a:r>
              <a:rPr lang="vi-VN" dirty="0"/>
              <a:t>trên các </a:t>
            </a:r>
            <a:r>
              <a:rPr lang="vi-VN" dirty="0" smtClean="0"/>
              <a:t>CĐ SB và PB và </a:t>
            </a:r>
            <a:r>
              <a:rPr lang="vi-VN" dirty="0"/>
              <a:t>cận lâm sàng để đưa ra </a:t>
            </a:r>
            <a:r>
              <a:rPr lang="vi-VN" dirty="0" smtClean="0"/>
              <a:t>CĐ XĐ</a:t>
            </a:r>
          </a:p>
          <a:p>
            <a:pPr lvl="2">
              <a:lnSpc>
                <a:spcPct val="110000"/>
              </a:lnSpc>
              <a:spcBef>
                <a:spcPts val="0"/>
              </a:spcBef>
              <a:buFont typeface="Wingdings" panose="05000000000000000000" pitchFamily="2" charset="2"/>
              <a:buChar char="§"/>
            </a:pPr>
            <a:r>
              <a:rPr lang="vi-VN" dirty="0"/>
              <a:t>c</a:t>
            </a:r>
            <a:r>
              <a:rPr lang="vi-VN" dirty="0" smtClean="0"/>
              <a:t>ác bước sau CĐXĐ: </a:t>
            </a:r>
          </a:p>
          <a:p>
            <a:pPr lvl="3">
              <a:lnSpc>
                <a:spcPct val="110000"/>
              </a:lnSpc>
              <a:spcBef>
                <a:spcPts val="0"/>
              </a:spcBef>
              <a:buFont typeface="Wingdings" panose="05000000000000000000" pitchFamily="2" charset="2"/>
              <a:buChar char="§"/>
            </a:pPr>
            <a:r>
              <a:rPr lang="vi-VN" dirty="0"/>
              <a:t>Chẩn đoán mức độ, </a:t>
            </a:r>
            <a:endParaRPr lang="vi-VN" dirty="0" smtClean="0"/>
          </a:p>
          <a:p>
            <a:pPr lvl="3">
              <a:lnSpc>
                <a:spcPct val="110000"/>
              </a:lnSpc>
              <a:spcBef>
                <a:spcPts val="0"/>
              </a:spcBef>
              <a:buFont typeface="Wingdings" panose="05000000000000000000" pitchFamily="2" charset="2"/>
              <a:buChar char="§"/>
            </a:pPr>
            <a:r>
              <a:rPr lang="vi-VN" dirty="0" smtClean="0"/>
              <a:t>CĐ giai </a:t>
            </a:r>
            <a:r>
              <a:rPr lang="vi-VN" dirty="0"/>
              <a:t>đoạn bệnh, hay thể bệnh </a:t>
            </a:r>
            <a:endParaRPr lang="vi-VN" dirty="0" smtClean="0"/>
          </a:p>
          <a:p>
            <a:pPr lvl="3">
              <a:lnSpc>
                <a:spcPct val="110000"/>
              </a:lnSpc>
              <a:spcBef>
                <a:spcPts val="0"/>
              </a:spcBef>
              <a:buFont typeface="Wingdings" panose="05000000000000000000" pitchFamily="2" charset="2"/>
              <a:buChar char="§"/>
            </a:pPr>
            <a:r>
              <a:rPr lang="vi-VN" dirty="0" smtClean="0"/>
              <a:t>Chẩn </a:t>
            </a:r>
            <a:r>
              <a:rPr lang="vi-VN" dirty="0"/>
              <a:t>đoán nguyên nhân </a:t>
            </a:r>
            <a:endParaRPr lang="vi-VN" dirty="0" smtClean="0"/>
          </a:p>
          <a:p>
            <a:pPr lvl="3">
              <a:lnSpc>
                <a:spcPct val="110000"/>
              </a:lnSpc>
              <a:spcBef>
                <a:spcPts val="0"/>
              </a:spcBef>
              <a:buFont typeface="Wingdings" panose="05000000000000000000" pitchFamily="2" charset="2"/>
              <a:buChar char="§"/>
            </a:pPr>
            <a:r>
              <a:rPr lang="vi-VN" dirty="0" smtClean="0"/>
              <a:t>Chẩn </a:t>
            </a:r>
            <a:r>
              <a:rPr lang="vi-VN" dirty="0"/>
              <a:t>đoán các biến chứng </a:t>
            </a:r>
            <a:endParaRPr lang="vi-VN" dirty="0" smtClean="0"/>
          </a:p>
          <a:p>
            <a:pPr lvl="2">
              <a:lnSpc>
                <a:spcPct val="110000"/>
              </a:lnSpc>
              <a:spcBef>
                <a:spcPts val="0"/>
              </a:spcBef>
              <a:buFont typeface="Wingdings" panose="05000000000000000000" pitchFamily="2" charset="2"/>
              <a:buChar char="§"/>
            </a:pPr>
            <a:r>
              <a:rPr lang="vi-VN" dirty="0"/>
              <a:t>n</a:t>
            </a:r>
            <a:r>
              <a:rPr lang="vi-VN" dirty="0" smtClean="0"/>
              <a:t>ếu chưa có CĐ xác định </a:t>
            </a:r>
            <a:r>
              <a:rPr lang="vi-VN" dirty="0" smtClean="0">
                <a:sym typeface="Wingdings" panose="05000000000000000000" pitchFamily="2" charset="2"/>
              </a:rPr>
              <a:t> cần </a:t>
            </a:r>
            <a:r>
              <a:rPr lang="vi-VN" dirty="0" smtClean="0"/>
              <a:t>có </a:t>
            </a:r>
            <a:r>
              <a:rPr lang="vi-VN" dirty="0"/>
              <a:t>chẩn đoán phân biệt, vẫn tiếp tục phải biện luận chẩn đoán, đề ra các xét nghiệm tiếp theo, hoặc điều trị thử. </a:t>
            </a:r>
            <a:endParaRPr lang="vi-VN" dirty="0" smtClean="0"/>
          </a:p>
        </p:txBody>
      </p:sp>
      <p:sp>
        <p:nvSpPr>
          <p:cNvPr id="2" name="Content Placeholder 1"/>
          <p:cNvSpPr>
            <a:spLocks noGrp="1"/>
          </p:cNvSpPr>
          <p:nvPr>
            <p:ph sz="half" idx="2"/>
          </p:nvPr>
        </p:nvSpPr>
        <p:spPr/>
        <p:txBody>
          <a:bodyPr>
            <a:normAutofit lnSpcReduction="10000"/>
          </a:bodyPr>
          <a:lstStyle/>
          <a:p>
            <a:endParaRPr lang="vi-VN" dirty="0" smtClean="0"/>
          </a:p>
          <a:p>
            <a:endParaRPr lang="en-US" sz="2200" dirty="0"/>
          </a:p>
        </p:txBody>
      </p:sp>
      <p:pic>
        <p:nvPicPr>
          <p:cNvPr id="7" name="Picture 6"/>
          <p:cNvPicPr>
            <a:picLocks noChangeAspect="1"/>
          </p:cNvPicPr>
          <p:nvPr/>
        </p:nvPicPr>
        <p:blipFill>
          <a:blip r:embed="rId2"/>
          <a:stretch>
            <a:fillRect/>
          </a:stretch>
        </p:blipFill>
        <p:spPr>
          <a:xfrm>
            <a:off x="6358467" y="2463800"/>
            <a:ext cx="4596057" cy="34776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564612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vi-VN" dirty="0" smtClean="0">
                <a:solidFill>
                  <a:srgbClr val="FF0000"/>
                </a:solidFill>
              </a:rPr>
              <a:t>Cấu trúc bệnh án Huyết học</a:t>
            </a:r>
            <a:endParaRPr lang="en-US" dirty="0">
              <a:solidFill>
                <a:srgbClr val="FF0000"/>
              </a:solidFill>
            </a:endParaRPr>
          </a:p>
        </p:txBody>
      </p:sp>
      <p:sp>
        <p:nvSpPr>
          <p:cNvPr id="6" name="Content Placeholder 5"/>
          <p:cNvSpPr>
            <a:spLocks noGrp="1"/>
          </p:cNvSpPr>
          <p:nvPr>
            <p:ph sz="half" idx="1"/>
          </p:nvPr>
        </p:nvSpPr>
        <p:spPr/>
        <p:txBody>
          <a:bodyPr>
            <a:normAutofit lnSpcReduction="10000"/>
          </a:bodyPr>
          <a:lstStyle/>
          <a:p>
            <a:pPr>
              <a:buFont typeface="Wingdings" panose="05000000000000000000" pitchFamily="2" charset="2"/>
              <a:buChar char="v"/>
            </a:pPr>
            <a:r>
              <a:rPr lang="vi-VN" dirty="0" smtClean="0"/>
              <a:t> </a:t>
            </a:r>
            <a:r>
              <a:rPr lang="vi-VN" b="1" dirty="0" smtClean="0">
                <a:solidFill>
                  <a:schemeClr val="accent6">
                    <a:lumMod val="75000"/>
                  </a:schemeClr>
                </a:solidFill>
              </a:rPr>
              <a:t>Phần 2: Chuyên môn </a:t>
            </a:r>
          </a:p>
          <a:p>
            <a:pPr lvl="1">
              <a:buFont typeface="Wingdings" panose="05000000000000000000" pitchFamily="2" charset="2"/>
              <a:buChar char="§"/>
            </a:pPr>
            <a:r>
              <a:rPr lang="vi-VN" b="1" dirty="0" smtClean="0">
                <a:solidFill>
                  <a:schemeClr val="accent2"/>
                </a:solidFill>
              </a:rPr>
              <a:t>10.Điều </a:t>
            </a:r>
            <a:r>
              <a:rPr lang="vi-VN" b="1" dirty="0">
                <a:solidFill>
                  <a:schemeClr val="accent2"/>
                </a:solidFill>
              </a:rPr>
              <a:t>trị: </a:t>
            </a:r>
            <a:endParaRPr lang="vi-VN" b="1" dirty="0" smtClean="0">
              <a:solidFill>
                <a:schemeClr val="accent2"/>
              </a:solidFill>
            </a:endParaRPr>
          </a:p>
          <a:p>
            <a:pPr lvl="2">
              <a:buFont typeface="Wingdings" panose="05000000000000000000" pitchFamily="2" charset="2"/>
              <a:buChar char="§"/>
            </a:pPr>
            <a:r>
              <a:rPr lang="vi-VN" dirty="0" smtClean="0"/>
              <a:t>Nguyên </a:t>
            </a:r>
            <a:r>
              <a:rPr lang="vi-VN" dirty="0"/>
              <a:t>tắc điều trị: </a:t>
            </a:r>
          </a:p>
          <a:p>
            <a:pPr lvl="3">
              <a:buFont typeface="Courier New" panose="02070309020205020404" pitchFamily="49" charset="0"/>
              <a:buChar char="o"/>
            </a:pPr>
            <a:r>
              <a:rPr lang="vi-VN" dirty="0" smtClean="0"/>
              <a:t>điều </a:t>
            </a:r>
            <a:r>
              <a:rPr lang="vi-VN" dirty="0"/>
              <a:t>trị triệu chứng, </a:t>
            </a:r>
            <a:endParaRPr lang="vi-VN" dirty="0" smtClean="0"/>
          </a:p>
          <a:p>
            <a:pPr lvl="3">
              <a:buFont typeface="Courier New" panose="02070309020205020404" pitchFamily="49" charset="0"/>
              <a:buChar char="o"/>
            </a:pPr>
            <a:r>
              <a:rPr lang="vi-VN" dirty="0" smtClean="0"/>
              <a:t>điều </a:t>
            </a:r>
            <a:r>
              <a:rPr lang="vi-VN" dirty="0"/>
              <a:t>trị nguyên nhân, </a:t>
            </a:r>
            <a:endParaRPr lang="vi-VN" dirty="0" smtClean="0"/>
          </a:p>
          <a:p>
            <a:pPr lvl="3">
              <a:buFont typeface="Courier New" panose="02070309020205020404" pitchFamily="49" charset="0"/>
              <a:buChar char="o"/>
            </a:pPr>
            <a:r>
              <a:rPr lang="vi-VN" dirty="0" smtClean="0"/>
              <a:t>điều </a:t>
            </a:r>
            <a:r>
              <a:rPr lang="vi-VN" dirty="0"/>
              <a:t>trị hỗ trợ, chăm sóc, dinh dưỡng </a:t>
            </a:r>
            <a:endParaRPr lang="vi-VN" dirty="0" smtClean="0"/>
          </a:p>
          <a:p>
            <a:pPr lvl="2">
              <a:buFont typeface="Wingdings" panose="05000000000000000000" pitchFamily="2" charset="2"/>
              <a:buChar char="§"/>
            </a:pPr>
            <a:r>
              <a:rPr lang="vi-VN" dirty="0" smtClean="0"/>
              <a:t>Điều </a:t>
            </a:r>
            <a:r>
              <a:rPr lang="vi-VN" dirty="0"/>
              <a:t>trị cụ thể: </a:t>
            </a:r>
            <a:endParaRPr lang="vi-VN" dirty="0" smtClean="0"/>
          </a:p>
          <a:p>
            <a:pPr lvl="3">
              <a:buFont typeface="Courier New" panose="02070309020205020404" pitchFamily="49" charset="0"/>
              <a:buChar char="o"/>
            </a:pPr>
            <a:r>
              <a:rPr lang="vi-VN" dirty="0" smtClean="0"/>
              <a:t>nêu </a:t>
            </a:r>
            <a:r>
              <a:rPr lang="vi-VN" dirty="0"/>
              <a:t>rõ các thuốc (tên, hàm lượng, liều lượng, đường dùng, cách dùng, các chú ý khi sử dụng), </a:t>
            </a:r>
            <a:endParaRPr lang="vi-VN" dirty="0" smtClean="0"/>
          </a:p>
          <a:p>
            <a:pPr lvl="3">
              <a:buFont typeface="Courier New" panose="02070309020205020404" pitchFamily="49" charset="0"/>
              <a:buChar char="o"/>
            </a:pPr>
            <a:r>
              <a:rPr lang="vi-VN" dirty="0" smtClean="0"/>
              <a:t>các </a:t>
            </a:r>
            <a:r>
              <a:rPr lang="vi-VN" dirty="0"/>
              <a:t>biện pháp hỗ trợ, chế độ chăm sóc, chế độ dinh dưỡng </a:t>
            </a:r>
          </a:p>
          <a:p>
            <a:pPr lvl="2">
              <a:buFont typeface="Wingdings" panose="05000000000000000000" pitchFamily="2" charset="2"/>
              <a:buChar char="§"/>
            </a:pPr>
            <a:r>
              <a:rPr lang="vi-VN" dirty="0" smtClean="0"/>
              <a:t>Đánh </a:t>
            </a:r>
            <a:r>
              <a:rPr lang="vi-VN" dirty="0"/>
              <a:t>giá kết quả điều trị</a:t>
            </a:r>
            <a:endParaRPr lang="vi-VN" dirty="0" smtClean="0"/>
          </a:p>
        </p:txBody>
      </p:sp>
      <p:sp>
        <p:nvSpPr>
          <p:cNvPr id="2" name="Content Placeholder 1"/>
          <p:cNvSpPr>
            <a:spLocks noGrp="1"/>
          </p:cNvSpPr>
          <p:nvPr>
            <p:ph sz="half" idx="2"/>
          </p:nvPr>
        </p:nvSpPr>
        <p:spPr/>
        <p:txBody>
          <a:bodyPr>
            <a:normAutofit lnSpcReduction="10000"/>
          </a:bodyPr>
          <a:lstStyle/>
          <a:p>
            <a:endParaRPr lang="vi-VN" dirty="0" smtClean="0"/>
          </a:p>
          <a:p>
            <a:endParaRPr lang="en-US" sz="2200" dirty="0"/>
          </a:p>
        </p:txBody>
      </p:sp>
      <p:pic>
        <p:nvPicPr>
          <p:cNvPr id="3" name="Picture 2"/>
          <p:cNvPicPr>
            <a:picLocks noChangeAspect="1"/>
          </p:cNvPicPr>
          <p:nvPr/>
        </p:nvPicPr>
        <p:blipFill>
          <a:blip r:embed="rId2"/>
          <a:stretch>
            <a:fillRect/>
          </a:stretch>
        </p:blipFill>
        <p:spPr>
          <a:xfrm>
            <a:off x="6089672" y="2405744"/>
            <a:ext cx="5346655" cy="33165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431904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1470025"/>
            <a:ext cx="10515600" cy="5133975"/>
          </a:xfrm>
          <a:prstGeom prst="rect">
            <a:avLst/>
          </a:prstGeom>
        </p:spPr>
      </p:pic>
      <p:sp>
        <p:nvSpPr>
          <p:cNvPr id="5" name="Title 4"/>
          <p:cNvSpPr>
            <a:spLocks noGrp="1"/>
          </p:cNvSpPr>
          <p:nvPr>
            <p:ph type="title"/>
          </p:nvPr>
        </p:nvSpPr>
        <p:spPr/>
        <p:txBody>
          <a:bodyPr/>
          <a:lstStyle/>
          <a:p>
            <a:r>
              <a:rPr lang="vi-VN" dirty="0" smtClean="0">
                <a:solidFill>
                  <a:srgbClr val="FF0000"/>
                </a:solidFill>
              </a:rPr>
              <a:t>Cấu trúc bệnh án Huyết học</a:t>
            </a:r>
            <a:endParaRPr lang="en-US" dirty="0">
              <a:solidFill>
                <a:srgbClr val="FF0000"/>
              </a:solidFill>
            </a:endParaRPr>
          </a:p>
        </p:txBody>
      </p:sp>
      <p:sp>
        <p:nvSpPr>
          <p:cNvPr id="6" name="Content Placeholder 5"/>
          <p:cNvSpPr>
            <a:spLocks noGrp="1"/>
          </p:cNvSpPr>
          <p:nvPr>
            <p:ph sz="half" idx="1"/>
          </p:nvPr>
        </p:nvSpPr>
        <p:spPr>
          <a:xfrm>
            <a:off x="6096000" y="1738841"/>
            <a:ext cx="5181600" cy="4351338"/>
          </a:xfrm>
        </p:spPr>
        <p:txBody>
          <a:bodyPr>
            <a:normAutofit/>
          </a:bodyPr>
          <a:lstStyle/>
          <a:p>
            <a:pPr>
              <a:buFont typeface="Wingdings" panose="05000000000000000000" pitchFamily="2" charset="2"/>
              <a:buChar char="v"/>
            </a:pPr>
            <a:r>
              <a:rPr lang="vi-VN" dirty="0" smtClean="0"/>
              <a:t> </a:t>
            </a:r>
            <a:r>
              <a:rPr lang="vi-VN" b="1" dirty="0" smtClean="0">
                <a:solidFill>
                  <a:schemeClr val="accent6">
                    <a:lumMod val="75000"/>
                  </a:schemeClr>
                </a:solidFill>
              </a:rPr>
              <a:t>Phần 2: Chuyên môn </a:t>
            </a:r>
          </a:p>
          <a:p>
            <a:pPr lvl="1">
              <a:buFont typeface="Wingdings" panose="05000000000000000000" pitchFamily="2" charset="2"/>
              <a:buChar char="§"/>
            </a:pPr>
            <a:r>
              <a:rPr lang="vi-VN" b="1" dirty="0" smtClean="0">
                <a:solidFill>
                  <a:schemeClr val="accent2"/>
                </a:solidFill>
              </a:rPr>
              <a:t>11.Tiên </a:t>
            </a:r>
            <a:r>
              <a:rPr lang="vi-VN" b="1" dirty="0">
                <a:solidFill>
                  <a:schemeClr val="accent2"/>
                </a:solidFill>
              </a:rPr>
              <a:t>lượng: </a:t>
            </a:r>
          </a:p>
          <a:p>
            <a:pPr lvl="2">
              <a:lnSpc>
                <a:spcPct val="100000"/>
              </a:lnSpc>
              <a:buFont typeface="Wingdings" panose="05000000000000000000" pitchFamily="2" charset="2"/>
              <a:buChar char="§"/>
            </a:pPr>
            <a:r>
              <a:rPr lang="vi-VN" dirty="0" smtClean="0"/>
              <a:t>Tiên </a:t>
            </a:r>
            <a:r>
              <a:rPr lang="vi-VN" dirty="0"/>
              <a:t>lượng gần: đưa ra nhận định về tiến triển và khả năng hồi phục của BN dựa trên tình trạng bệnh, mức độ đáp ứng điều trị, điều kiện về kinh tế và đời sống tinh thần, khả năng can thiệp của Y tế. </a:t>
            </a:r>
          </a:p>
          <a:p>
            <a:pPr lvl="2">
              <a:lnSpc>
                <a:spcPct val="100000"/>
              </a:lnSpc>
              <a:buFont typeface="Wingdings" panose="05000000000000000000" pitchFamily="2" charset="2"/>
              <a:buChar char="§"/>
            </a:pPr>
            <a:r>
              <a:rPr lang="vi-VN" dirty="0" smtClean="0"/>
              <a:t>Tiên </a:t>
            </a:r>
            <a:r>
              <a:rPr lang="vi-VN" dirty="0"/>
              <a:t>lượng xa: bệnh khỏi hay trở thành mạn tính hoặc có khả năng tái phát </a:t>
            </a:r>
            <a:endParaRPr lang="vi-VN" dirty="0" smtClean="0"/>
          </a:p>
          <a:p>
            <a:pPr lvl="1">
              <a:buFont typeface="Wingdings" panose="05000000000000000000" pitchFamily="2" charset="2"/>
              <a:buChar char="§"/>
            </a:pPr>
            <a:r>
              <a:rPr lang="vi-VN" b="1" dirty="0" smtClean="0">
                <a:solidFill>
                  <a:schemeClr val="accent2"/>
                </a:solidFill>
              </a:rPr>
              <a:t>12</a:t>
            </a:r>
            <a:r>
              <a:rPr lang="vi-VN" b="1" dirty="0">
                <a:solidFill>
                  <a:schemeClr val="accent2"/>
                </a:solidFill>
              </a:rPr>
              <a:t>. Giáo dục sức khỏe</a:t>
            </a:r>
            <a:endParaRPr lang="vi-VN" b="1" dirty="0" smtClean="0">
              <a:solidFill>
                <a:schemeClr val="accent2"/>
              </a:solidFill>
            </a:endParaRPr>
          </a:p>
        </p:txBody>
      </p:sp>
      <p:sp>
        <p:nvSpPr>
          <p:cNvPr id="2" name="Content Placeholder 1"/>
          <p:cNvSpPr>
            <a:spLocks noGrp="1"/>
          </p:cNvSpPr>
          <p:nvPr>
            <p:ph sz="half" idx="2"/>
          </p:nvPr>
        </p:nvSpPr>
        <p:spPr/>
        <p:txBody>
          <a:bodyPr>
            <a:normAutofit/>
          </a:bodyPr>
          <a:lstStyle/>
          <a:p>
            <a:endParaRPr lang="vi-VN" dirty="0" smtClean="0"/>
          </a:p>
          <a:p>
            <a:endParaRPr lang="en-US" sz="2200" dirty="0"/>
          </a:p>
        </p:txBody>
      </p:sp>
    </p:spTree>
    <p:extLst>
      <p:ext uri="{BB962C8B-B14F-4D97-AF65-F5344CB8AC3E}">
        <p14:creationId xmlns:p14="http://schemas.microsoft.com/office/powerpoint/2010/main" val="11792845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solidFill>
                  <a:srgbClr val="FF0000"/>
                </a:solidFill>
                <a:latin typeface="+mn-lt"/>
              </a:rPr>
              <a:t>Kết luận </a:t>
            </a:r>
            <a:endParaRPr lang="en-US" dirty="0">
              <a:solidFill>
                <a:srgbClr val="FF0000"/>
              </a:solidFill>
              <a:latin typeface="+mn-lt"/>
            </a:endParaRPr>
          </a:p>
        </p:txBody>
      </p:sp>
      <p:sp>
        <p:nvSpPr>
          <p:cNvPr id="5" name="Content Placeholder 4"/>
          <p:cNvSpPr>
            <a:spLocks noGrp="1"/>
          </p:cNvSpPr>
          <p:nvPr>
            <p:ph idx="1"/>
          </p:nvPr>
        </p:nvSpPr>
        <p:spPr/>
        <p:txBody>
          <a:bodyPr>
            <a:normAutofit/>
          </a:bodyPr>
          <a:lstStyle/>
          <a:p>
            <a:pPr>
              <a:lnSpc>
                <a:spcPct val="100000"/>
              </a:lnSpc>
            </a:pPr>
            <a:r>
              <a:rPr lang="vi-VN" sz="2400" dirty="0" smtClean="0"/>
              <a:t>Tiếp cận bệnh nhân có rối loạn Huyết học cũng giống như các bệnh lý Nội khoa khác, khai thác bệnh sử, tiền sữ của BN –GĐ Bn chi tiết và khám lâm sàng đầy đủ là cơ sở để giúp cho chẩn đoán ban đầu sớm và chính xác </a:t>
            </a:r>
            <a:endParaRPr lang="vi-VN" sz="2400" dirty="0"/>
          </a:p>
          <a:p>
            <a:pPr>
              <a:lnSpc>
                <a:spcPct val="100000"/>
              </a:lnSpc>
            </a:pPr>
            <a:r>
              <a:rPr lang="vi-VN" sz="2400" dirty="0" smtClean="0"/>
              <a:t>Các xét nghiêm HH cơ bản và chuyên sâu giúp cho việc chẩn đoán đúng, lựa chọn phương án điều trị hợp lý và có tiên lượng chính xác</a:t>
            </a:r>
          </a:p>
          <a:p>
            <a:pPr>
              <a:lnSpc>
                <a:spcPct val="100000"/>
              </a:lnSpc>
            </a:pPr>
            <a:r>
              <a:rPr lang="vi-VN" sz="2400" dirty="0"/>
              <a:t>Bệnh án là 1 tài liệu lưu trữ các thông tin về diễn biến bệnh của bệnh nhân, giúp các bác sỹ chẩn đoán, điều trị, theo dõi và đánh giá hiệu quả điều trị. Giúp điều dưỡng thực hiện chăm sóc và theo dõi hiệu quả chăm sóc. Giúp học viên thực hành lâm sàng và lượng giá kiến thức.</a:t>
            </a:r>
            <a:endParaRPr lang="en-US" sz="2400" dirty="0"/>
          </a:p>
        </p:txBody>
      </p:sp>
    </p:spTree>
    <p:extLst>
      <p:ext uri="{BB962C8B-B14F-4D97-AF65-F5344CB8AC3E}">
        <p14:creationId xmlns:p14="http://schemas.microsoft.com/office/powerpoint/2010/main" val="13955722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2333" y="647700"/>
            <a:ext cx="9567333" cy="538162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5" name="TextBox 4"/>
          <p:cNvSpPr txBox="1"/>
          <p:nvPr/>
        </p:nvSpPr>
        <p:spPr>
          <a:xfrm>
            <a:off x="3149599" y="3843867"/>
            <a:ext cx="6172199" cy="513264"/>
          </a:xfrm>
          <a:prstGeom prst="rect">
            <a:avLst/>
          </a:prstGeom>
          <a:noFill/>
        </p:spPr>
        <p:txBody>
          <a:bodyPr wrap="square" rtlCol="0">
            <a:prstTxWarp prst="textPlain">
              <a:avLst/>
            </a:prstTxWarp>
            <a:spAutoFit/>
            <a:scene3d>
              <a:camera prst="isometricOffAxis1Right"/>
              <a:lightRig rig="threePt" dir="t"/>
            </a:scene3d>
          </a:bodyPr>
          <a:lstStyle/>
          <a:p>
            <a:r>
              <a:rPr lang="vi-VN" b="1" dirty="0" smtClean="0">
                <a:ln w="22225">
                  <a:solidFill>
                    <a:schemeClr val="accent2"/>
                  </a:solidFill>
                  <a:prstDash val="solid"/>
                </a:ln>
                <a:solidFill>
                  <a:schemeClr val="accent2">
                    <a:lumMod val="40000"/>
                    <a:lumOff val="60000"/>
                  </a:schemeClr>
                </a:solidFill>
              </a:rPr>
              <a:t>XIN CẢM ƠN ĐÃ CHÚ Ý LẮNG NGHE </a:t>
            </a:r>
            <a:endParaRPr 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1568641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vi-VN" sz="3600" dirty="0" smtClean="0">
                <a:solidFill>
                  <a:srgbClr val="FF0000"/>
                </a:solidFill>
                <a:latin typeface="+mn-lt"/>
              </a:rPr>
              <a:t>Yêu cầu cơ bản của SVYK </a:t>
            </a:r>
            <a:br>
              <a:rPr lang="vi-VN" sz="3600" dirty="0" smtClean="0">
                <a:solidFill>
                  <a:srgbClr val="FF0000"/>
                </a:solidFill>
                <a:latin typeface="+mn-lt"/>
              </a:rPr>
            </a:br>
            <a:r>
              <a:rPr lang="vi-VN" sz="3600" dirty="0" smtClean="0">
                <a:solidFill>
                  <a:srgbClr val="FF0000"/>
                </a:solidFill>
                <a:latin typeface="+mn-lt"/>
              </a:rPr>
              <a:t>về lãnh vực Huyết học tiền lâm sàng </a:t>
            </a:r>
            <a:endParaRPr lang="en-US" sz="3600" dirty="0">
              <a:solidFill>
                <a:srgbClr val="FF0000"/>
              </a:solidFill>
              <a:latin typeface="+mn-lt"/>
            </a:endParaRPr>
          </a:p>
        </p:txBody>
      </p:sp>
      <p:sp>
        <p:nvSpPr>
          <p:cNvPr id="3" name="Content Placeholder 2"/>
          <p:cNvSpPr>
            <a:spLocks noGrp="1"/>
          </p:cNvSpPr>
          <p:nvPr>
            <p:ph idx="1"/>
          </p:nvPr>
        </p:nvSpPr>
        <p:spPr/>
        <p:txBody>
          <a:bodyPr>
            <a:normAutofit/>
          </a:bodyPr>
          <a:lstStyle/>
          <a:p>
            <a:pPr lvl="0">
              <a:lnSpc>
                <a:spcPct val="100000"/>
              </a:lnSpc>
            </a:pPr>
            <a:r>
              <a:rPr lang="en-US" sz="2400" dirty="0" err="1"/>
              <a:t>Cấu</a:t>
            </a:r>
            <a:r>
              <a:rPr lang="en-US" sz="2400" dirty="0"/>
              <a:t> </a:t>
            </a:r>
            <a:r>
              <a:rPr lang="en-US" sz="2400" dirty="0" err="1"/>
              <a:t>trúc</a:t>
            </a:r>
            <a:r>
              <a:rPr lang="en-US" sz="2400" dirty="0"/>
              <a:t>, </a:t>
            </a:r>
            <a:r>
              <a:rPr lang="en-US" sz="2400" dirty="0" err="1"/>
              <a:t>chức</a:t>
            </a:r>
            <a:r>
              <a:rPr lang="en-US" sz="2400" dirty="0"/>
              <a:t> </a:t>
            </a:r>
            <a:r>
              <a:rPr lang="en-US" sz="2400" dirty="0" err="1"/>
              <a:t>năng</a:t>
            </a:r>
            <a:r>
              <a:rPr lang="en-US" sz="2400" dirty="0"/>
              <a:t> </a:t>
            </a:r>
            <a:r>
              <a:rPr lang="en-US" sz="2400" dirty="0" err="1"/>
              <a:t>của</a:t>
            </a:r>
            <a:r>
              <a:rPr lang="en-US" sz="2400" dirty="0"/>
              <a:t> </a:t>
            </a:r>
            <a:r>
              <a:rPr lang="vi-VN" sz="2400" dirty="0"/>
              <a:t>các cơ quan tạo máu</a:t>
            </a:r>
            <a:r>
              <a:rPr lang="en-US" sz="2400" dirty="0"/>
              <a:t>, </a:t>
            </a:r>
            <a:r>
              <a:rPr lang="en-US" sz="2400" dirty="0" err="1"/>
              <a:t>giải</a:t>
            </a:r>
            <a:r>
              <a:rPr lang="en-US" sz="2400" dirty="0"/>
              <a:t> </a:t>
            </a:r>
            <a:r>
              <a:rPr lang="en-US" sz="2400" dirty="0" err="1"/>
              <a:t>thích</a:t>
            </a:r>
            <a:r>
              <a:rPr lang="en-US" sz="2400" dirty="0"/>
              <a:t> </a:t>
            </a:r>
            <a:r>
              <a:rPr lang="en-US" sz="2400" dirty="0" err="1"/>
              <a:t>cơ</a:t>
            </a:r>
            <a:r>
              <a:rPr lang="en-US" sz="2400" dirty="0"/>
              <a:t> </a:t>
            </a:r>
            <a:r>
              <a:rPr lang="en-US" sz="2400" dirty="0" err="1"/>
              <a:t>chế</a:t>
            </a:r>
            <a:r>
              <a:rPr lang="en-US" sz="2400" dirty="0"/>
              <a:t> </a:t>
            </a:r>
            <a:r>
              <a:rPr lang="vi-VN" sz="2400" dirty="0"/>
              <a:t>sinh máu </a:t>
            </a:r>
            <a:r>
              <a:rPr lang="en-US" sz="2400" dirty="0" err="1"/>
              <a:t>và</a:t>
            </a:r>
            <a:r>
              <a:rPr lang="en-US" sz="2400" dirty="0"/>
              <a:t> </a:t>
            </a:r>
            <a:r>
              <a:rPr lang="en-US" sz="2400" dirty="0" err="1"/>
              <a:t>mối</a:t>
            </a:r>
            <a:r>
              <a:rPr lang="en-US" sz="2400" dirty="0"/>
              <a:t> </a:t>
            </a:r>
            <a:r>
              <a:rPr lang="en-US" sz="2400" dirty="0" err="1"/>
              <a:t>liên</a:t>
            </a:r>
            <a:r>
              <a:rPr lang="en-US" sz="2400" dirty="0"/>
              <a:t> </a:t>
            </a:r>
            <a:r>
              <a:rPr lang="en-US" sz="2400" dirty="0" err="1"/>
              <a:t>hệ</a:t>
            </a:r>
            <a:r>
              <a:rPr lang="en-US" sz="2400" dirty="0"/>
              <a:t> </a:t>
            </a:r>
            <a:r>
              <a:rPr lang="en-US" sz="2400" dirty="0" err="1"/>
              <a:t>giữa</a:t>
            </a:r>
            <a:r>
              <a:rPr lang="en-US" sz="2400" dirty="0"/>
              <a:t> </a:t>
            </a:r>
            <a:r>
              <a:rPr lang="vi-VN" sz="2400" dirty="0"/>
              <a:t>các cơ quan tạo máu </a:t>
            </a:r>
            <a:r>
              <a:rPr lang="en-US" sz="2400" dirty="0" err="1"/>
              <a:t>với</a:t>
            </a:r>
            <a:r>
              <a:rPr lang="en-US" sz="2400" dirty="0"/>
              <a:t> </a:t>
            </a:r>
            <a:r>
              <a:rPr lang="en-US" sz="2400" dirty="0" err="1"/>
              <a:t>các</a:t>
            </a:r>
            <a:r>
              <a:rPr lang="en-US" sz="2400" dirty="0"/>
              <a:t> </a:t>
            </a:r>
            <a:r>
              <a:rPr lang="en-US" sz="2400" dirty="0" err="1"/>
              <a:t>hệ</a:t>
            </a:r>
            <a:r>
              <a:rPr lang="en-US" sz="2400" dirty="0"/>
              <a:t> </a:t>
            </a:r>
            <a:r>
              <a:rPr lang="en-US" sz="2400" dirty="0" err="1"/>
              <a:t>cơ</a:t>
            </a:r>
            <a:r>
              <a:rPr lang="en-US" sz="2400" dirty="0"/>
              <a:t> </a:t>
            </a:r>
            <a:r>
              <a:rPr lang="en-US" sz="2400" dirty="0" err="1"/>
              <a:t>quan</a:t>
            </a:r>
            <a:r>
              <a:rPr lang="en-US" sz="2400" dirty="0"/>
              <a:t> </a:t>
            </a:r>
            <a:r>
              <a:rPr lang="en-US" sz="2400" dirty="0" err="1"/>
              <a:t>khác</a:t>
            </a:r>
            <a:r>
              <a:rPr lang="en-US" sz="2400" dirty="0"/>
              <a:t> </a:t>
            </a:r>
          </a:p>
          <a:p>
            <a:pPr lvl="0">
              <a:lnSpc>
                <a:spcPct val="100000"/>
              </a:lnSpc>
            </a:pPr>
            <a:r>
              <a:rPr lang="en-US" sz="2400" dirty="0" err="1"/>
              <a:t>Các</a:t>
            </a:r>
            <a:r>
              <a:rPr lang="en-US" sz="2400" dirty="0"/>
              <a:t> </a:t>
            </a:r>
            <a:r>
              <a:rPr lang="en-US" sz="2400" dirty="0" err="1"/>
              <a:t>giai</a:t>
            </a:r>
            <a:r>
              <a:rPr lang="en-US" sz="2400" dirty="0"/>
              <a:t> </a:t>
            </a:r>
            <a:r>
              <a:rPr lang="en-US" sz="2400" dirty="0" err="1"/>
              <a:t>đoạn</a:t>
            </a:r>
            <a:r>
              <a:rPr lang="en-US" sz="2400" dirty="0"/>
              <a:t> </a:t>
            </a:r>
            <a:r>
              <a:rPr lang="en-US" sz="2400" dirty="0" err="1"/>
              <a:t>phát</a:t>
            </a:r>
            <a:r>
              <a:rPr lang="en-US" sz="2400" dirty="0"/>
              <a:t> </a:t>
            </a:r>
            <a:r>
              <a:rPr lang="en-US" sz="2400" dirty="0" err="1"/>
              <a:t>triển</a:t>
            </a:r>
            <a:r>
              <a:rPr lang="en-US" sz="2400" dirty="0"/>
              <a:t> </a:t>
            </a:r>
            <a:r>
              <a:rPr lang="en-US" sz="2400" dirty="0" err="1"/>
              <a:t>của</a:t>
            </a:r>
            <a:r>
              <a:rPr lang="en-US" sz="2400" dirty="0"/>
              <a:t> </a:t>
            </a:r>
            <a:r>
              <a:rPr lang="en-US" sz="2400" dirty="0" err="1"/>
              <a:t>các</a:t>
            </a:r>
            <a:r>
              <a:rPr lang="en-US" sz="2400" dirty="0"/>
              <a:t> </a:t>
            </a:r>
            <a:r>
              <a:rPr lang="en-US" sz="2400" dirty="0" err="1"/>
              <a:t>dòng</a:t>
            </a:r>
            <a:r>
              <a:rPr lang="en-US" sz="2400" dirty="0"/>
              <a:t> </a:t>
            </a:r>
            <a:r>
              <a:rPr lang="en-US" sz="2400" dirty="0" err="1"/>
              <a:t>hồng</a:t>
            </a:r>
            <a:r>
              <a:rPr lang="en-US" sz="2400" dirty="0"/>
              <a:t> </a:t>
            </a:r>
            <a:r>
              <a:rPr lang="en-US" sz="2400" dirty="0" err="1"/>
              <a:t>cầu</a:t>
            </a:r>
            <a:r>
              <a:rPr lang="en-US" sz="2400" dirty="0"/>
              <a:t>, </a:t>
            </a:r>
            <a:r>
              <a:rPr lang="en-US" sz="2400" dirty="0" err="1"/>
              <a:t>bạch</a:t>
            </a:r>
            <a:r>
              <a:rPr lang="en-US" sz="2400" dirty="0"/>
              <a:t> </a:t>
            </a:r>
            <a:r>
              <a:rPr lang="en-US" sz="2400" dirty="0" err="1"/>
              <a:t>cầu</a:t>
            </a:r>
            <a:r>
              <a:rPr lang="en-US" sz="2400" dirty="0"/>
              <a:t>, </a:t>
            </a:r>
            <a:r>
              <a:rPr lang="en-US" sz="2400" dirty="0" err="1"/>
              <a:t>tiểu</a:t>
            </a:r>
            <a:r>
              <a:rPr lang="en-US" sz="2400" dirty="0"/>
              <a:t> </a:t>
            </a:r>
            <a:r>
              <a:rPr lang="en-US" sz="2400" dirty="0" err="1"/>
              <a:t>cầu</a:t>
            </a:r>
            <a:r>
              <a:rPr lang="en-US" sz="2400" dirty="0"/>
              <a:t>. </a:t>
            </a:r>
            <a:r>
              <a:rPr lang="en-US" sz="2400" dirty="0" err="1"/>
              <a:t>Trình</a:t>
            </a:r>
            <a:r>
              <a:rPr lang="en-US" sz="2400" dirty="0"/>
              <a:t> </a:t>
            </a:r>
            <a:r>
              <a:rPr lang="en-US" sz="2400" dirty="0" err="1"/>
              <a:t>bày</a:t>
            </a:r>
            <a:r>
              <a:rPr lang="en-US" sz="2400" dirty="0"/>
              <a:t> </a:t>
            </a:r>
            <a:r>
              <a:rPr lang="en-US" sz="2400" dirty="0" err="1"/>
              <a:t>được</a:t>
            </a:r>
            <a:r>
              <a:rPr lang="en-US" sz="2400" dirty="0"/>
              <a:t> </a:t>
            </a:r>
            <a:r>
              <a:rPr lang="en-US" sz="2400" dirty="0" err="1"/>
              <a:t>chức</a:t>
            </a:r>
            <a:r>
              <a:rPr lang="en-US" sz="2400" dirty="0"/>
              <a:t> </a:t>
            </a:r>
            <a:r>
              <a:rPr lang="en-US" sz="2400" dirty="0" err="1"/>
              <a:t>năng</a:t>
            </a:r>
            <a:r>
              <a:rPr lang="en-US" sz="2400" dirty="0"/>
              <a:t> </a:t>
            </a:r>
            <a:r>
              <a:rPr lang="en-US" sz="2400" dirty="0" err="1"/>
              <a:t>của</a:t>
            </a:r>
            <a:r>
              <a:rPr lang="en-US" sz="2400" dirty="0"/>
              <a:t> </a:t>
            </a:r>
            <a:r>
              <a:rPr lang="en-US" sz="2400" dirty="0" err="1"/>
              <a:t>hồng</a:t>
            </a:r>
            <a:r>
              <a:rPr lang="en-US" sz="2400" dirty="0"/>
              <a:t> </a:t>
            </a:r>
            <a:r>
              <a:rPr lang="en-US" sz="2400" dirty="0" err="1"/>
              <a:t>cầu</a:t>
            </a:r>
            <a:r>
              <a:rPr lang="en-US" sz="2400" dirty="0"/>
              <a:t>, </a:t>
            </a:r>
            <a:r>
              <a:rPr lang="en-US" sz="2400" dirty="0" err="1"/>
              <a:t>bạch</a:t>
            </a:r>
            <a:r>
              <a:rPr lang="en-US" sz="2400" dirty="0"/>
              <a:t> </a:t>
            </a:r>
            <a:r>
              <a:rPr lang="en-US" sz="2400" dirty="0" err="1"/>
              <a:t>cầu</a:t>
            </a:r>
            <a:r>
              <a:rPr lang="en-US" sz="2400" dirty="0"/>
              <a:t>, </a:t>
            </a:r>
            <a:r>
              <a:rPr lang="en-US" sz="2400" dirty="0" err="1"/>
              <a:t>tiểu</a:t>
            </a:r>
            <a:r>
              <a:rPr lang="en-US" sz="2400" dirty="0"/>
              <a:t> </a:t>
            </a:r>
            <a:r>
              <a:rPr lang="en-US" sz="2400" dirty="0" err="1"/>
              <a:t>cầu</a:t>
            </a:r>
            <a:endParaRPr lang="en-US" sz="2400" dirty="0"/>
          </a:p>
          <a:p>
            <a:pPr lvl="0">
              <a:lnSpc>
                <a:spcPct val="100000"/>
              </a:lnSpc>
            </a:pPr>
            <a:r>
              <a:rPr lang="en-US" sz="2400" dirty="0" err="1"/>
              <a:t>Quá</a:t>
            </a:r>
            <a:r>
              <a:rPr lang="en-US" sz="2400" dirty="0"/>
              <a:t> </a:t>
            </a:r>
            <a:r>
              <a:rPr lang="en-US" sz="2400" dirty="0" err="1"/>
              <a:t>trình</a:t>
            </a:r>
            <a:r>
              <a:rPr lang="en-US" sz="2400" dirty="0"/>
              <a:t> </a:t>
            </a:r>
            <a:r>
              <a:rPr lang="en-US" sz="2400" dirty="0" err="1"/>
              <a:t>cầm</a:t>
            </a:r>
            <a:r>
              <a:rPr lang="en-US" sz="2400" dirty="0"/>
              <a:t> </a:t>
            </a:r>
            <a:r>
              <a:rPr lang="en-US" sz="2400" dirty="0" err="1"/>
              <a:t>máu</a:t>
            </a:r>
            <a:r>
              <a:rPr lang="en-US" sz="2400" dirty="0"/>
              <a:t>, </a:t>
            </a:r>
            <a:r>
              <a:rPr lang="en-US" sz="2400" dirty="0" err="1"/>
              <a:t>đông</a:t>
            </a:r>
            <a:r>
              <a:rPr lang="en-US" sz="2400" dirty="0"/>
              <a:t> </a:t>
            </a:r>
            <a:r>
              <a:rPr lang="en-US" sz="2400" dirty="0" err="1"/>
              <a:t>máu</a:t>
            </a:r>
            <a:r>
              <a:rPr lang="en-US" sz="2400" dirty="0"/>
              <a:t> </a:t>
            </a:r>
            <a:r>
              <a:rPr lang="en-US" sz="2400" dirty="0" err="1"/>
              <a:t>và</a:t>
            </a:r>
            <a:r>
              <a:rPr lang="en-US" sz="2400" dirty="0"/>
              <a:t> </a:t>
            </a:r>
            <a:r>
              <a:rPr lang="en-US" sz="2400" dirty="0" err="1"/>
              <a:t>sự</a:t>
            </a:r>
            <a:r>
              <a:rPr lang="en-US" sz="2400" dirty="0"/>
              <a:t> </a:t>
            </a:r>
            <a:r>
              <a:rPr lang="en-US" sz="2400" dirty="0" err="1"/>
              <a:t>hình</a:t>
            </a:r>
            <a:r>
              <a:rPr lang="en-US" sz="2400" dirty="0"/>
              <a:t> </a:t>
            </a:r>
            <a:r>
              <a:rPr lang="en-US" sz="2400" dirty="0" err="1"/>
              <a:t>thành</a:t>
            </a:r>
            <a:r>
              <a:rPr lang="en-US" sz="2400" dirty="0"/>
              <a:t> </a:t>
            </a:r>
            <a:r>
              <a:rPr lang="en-US" sz="2400" dirty="0" err="1"/>
              <a:t>cục</a:t>
            </a:r>
            <a:r>
              <a:rPr lang="en-US" sz="2400" dirty="0"/>
              <a:t> </a:t>
            </a:r>
            <a:r>
              <a:rPr lang="en-US" sz="2400" dirty="0" err="1"/>
              <a:t>máu</a:t>
            </a:r>
            <a:r>
              <a:rPr lang="en-US" sz="2400" dirty="0"/>
              <a:t> </a:t>
            </a:r>
            <a:r>
              <a:rPr lang="en-US" sz="2400" dirty="0" err="1" smtClean="0"/>
              <a:t>đông</a:t>
            </a:r>
            <a:endParaRPr lang="vi-VN" sz="2400" dirty="0" smtClean="0"/>
          </a:p>
          <a:p>
            <a:pPr lvl="0">
              <a:lnSpc>
                <a:spcPct val="100000"/>
              </a:lnSpc>
            </a:pPr>
            <a:r>
              <a:rPr lang="vi-VN" sz="2400" dirty="0" smtClean="0">
                <a:latin typeface="Calibri" panose="020F0502020204030204" pitchFamily="34" charset="0"/>
              </a:rPr>
              <a:t>Khái niệm về truyền máu và các chế phẩm của máu </a:t>
            </a:r>
            <a:endParaRPr lang="en-US" sz="2400" dirty="0">
              <a:latin typeface="Calibri" panose="020F0502020204030204" pitchFamily="34" charset="0"/>
            </a:endParaRPr>
          </a:p>
          <a:p>
            <a:pPr lvl="0">
              <a:lnSpc>
                <a:spcPct val="100000"/>
              </a:lnSpc>
            </a:pPr>
            <a:r>
              <a:rPr lang="en-US" sz="2400" dirty="0" err="1"/>
              <a:t>Biểu</a:t>
            </a:r>
            <a:r>
              <a:rPr lang="en-US" sz="2400" dirty="0"/>
              <a:t> </a:t>
            </a:r>
            <a:r>
              <a:rPr lang="en-US" sz="2400" dirty="0" err="1"/>
              <a:t>hiện</a:t>
            </a:r>
            <a:r>
              <a:rPr lang="en-US" sz="2400" dirty="0"/>
              <a:t> </a:t>
            </a:r>
            <a:r>
              <a:rPr lang="en-US" sz="2400" dirty="0" err="1"/>
              <a:t>bệnh</a:t>
            </a:r>
            <a:r>
              <a:rPr lang="en-US" sz="2400" dirty="0"/>
              <a:t> </a:t>
            </a:r>
            <a:r>
              <a:rPr lang="en-US" sz="2400" dirty="0" err="1"/>
              <a:t>lý</a:t>
            </a:r>
            <a:r>
              <a:rPr lang="en-US" sz="2400" dirty="0"/>
              <a:t> </a:t>
            </a:r>
            <a:r>
              <a:rPr lang="en-US" sz="2400" dirty="0" err="1"/>
              <a:t>của</a:t>
            </a:r>
            <a:r>
              <a:rPr lang="en-US" sz="2400" dirty="0"/>
              <a:t> </a:t>
            </a:r>
            <a:r>
              <a:rPr lang="en-US" sz="2400" dirty="0" err="1"/>
              <a:t>một</a:t>
            </a:r>
            <a:r>
              <a:rPr lang="en-US" sz="2400" dirty="0"/>
              <a:t> </a:t>
            </a:r>
            <a:r>
              <a:rPr lang="en-US" sz="2400" dirty="0" err="1"/>
              <a:t>số</a:t>
            </a:r>
            <a:r>
              <a:rPr lang="en-US" sz="2400" dirty="0"/>
              <a:t> </a:t>
            </a:r>
            <a:r>
              <a:rPr lang="en-US" sz="2400" dirty="0" err="1"/>
              <a:t>bệnh</a:t>
            </a:r>
            <a:r>
              <a:rPr lang="en-US" sz="2400" dirty="0"/>
              <a:t> </a:t>
            </a:r>
            <a:r>
              <a:rPr lang="en-US" sz="2400" dirty="0" err="1"/>
              <a:t>thường</a:t>
            </a:r>
            <a:r>
              <a:rPr lang="en-US" sz="2400" dirty="0"/>
              <a:t> </a:t>
            </a:r>
            <a:r>
              <a:rPr lang="en-US" sz="2400" dirty="0" err="1"/>
              <a:t>gặp</a:t>
            </a:r>
            <a:r>
              <a:rPr lang="en-US" sz="2400" dirty="0"/>
              <a:t> </a:t>
            </a:r>
            <a:r>
              <a:rPr lang="en-US" sz="2400" dirty="0" err="1"/>
              <a:t>trong</a:t>
            </a:r>
            <a:r>
              <a:rPr lang="en-US" sz="2400" dirty="0"/>
              <a:t> </a:t>
            </a:r>
            <a:r>
              <a:rPr lang="vi-VN" sz="2400" dirty="0"/>
              <a:t>huyết học  </a:t>
            </a:r>
            <a:r>
              <a:rPr lang="en-US" sz="2400" dirty="0" err="1"/>
              <a:t>giúp</a:t>
            </a:r>
            <a:r>
              <a:rPr lang="en-US" sz="2400" dirty="0"/>
              <a:t> </a:t>
            </a:r>
            <a:r>
              <a:rPr lang="en-US" sz="2400" dirty="0" err="1"/>
              <a:t>chẩn</a:t>
            </a:r>
            <a:r>
              <a:rPr lang="en-US" sz="2400" dirty="0"/>
              <a:t> </a:t>
            </a:r>
            <a:r>
              <a:rPr lang="en-US" sz="2400" dirty="0" err="1"/>
              <a:t>đoán</a:t>
            </a:r>
            <a:r>
              <a:rPr lang="en-US" sz="2400" dirty="0"/>
              <a:t>, </a:t>
            </a:r>
            <a:r>
              <a:rPr lang="en-US" sz="2400" dirty="0" err="1"/>
              <a:t>điều</a:t>
            </a:r>
            <a:r>
              <a:rPr lang="en-US" sz="2400" dirty="0"/>
              <a:t> </a:t>
            </a:r>
            <a:r>
              <a:rPr lang="en-US" sz="2400" dirty="0" err="1"/>
              <a:t>trị</a:t>
            </a:r>
            <a:r>
              <a:rPr lang="en-US" sz="2400" dirty="0"/>
              <a:t> </a:t>
            </a:r>
            <a:r>
              <a:rPr lang="en-US" sz="2400" dirty="0" err="1"/>
              <a:t>và</a:t>
            </a:r>
            <a:r>
              <a:rPr lang="en-US" sz="2400" dirty="0"/>
              <a:t> </a:t>
            </a:r>
            <a:r>
              <a:rPr lang="en-US" sz="2400" dirty="0" err="1"/>
              <a:t>dự</a:t>
            </a:r>
            <a:r>
              <a:rPr lang="en-US" sz="2400" dirty="0"/>
              <a:t> </a:t>
            </a:r>
            <a:r>
              <a:rPr lang="en-US" sz="2400" dirty="0" err="1"/>
              <a:t>phòng</a:t>
            </a:r>
            <a:r>
              <a:rPr lang="en-US" sz="2400" dirty="0"/>
              <a:t> </a:t>
            </a:r>
            <a:r>
              <a:rPr lang="en-US" sz="2400" dirty="0" err="1"/>
              <a:t>các</a:t>
            </a:r>
            <a:r>
              <a:rPr lang="en-US" sz="2400" dirty="0"/>
              <a:t> </a:t>
            </a:r>
            <a:r>
              <a:rPr lang="en-US" sz="2400" dirty="0" err="1"/>
              <a:t>bệnh</a:t>
            </a:r>
            <a:r>
              <a:rPr lang="en-US" sz="2400" dirty="0"/>
              <a:t> </a:t>
            </a:r>
            <a:r>
              <a:rPr lang="en-US" sz="2400" dirty="0" err="1"/>
              <a:t>lý</a:t>
            </a:r>
            <a:r>
              <a:rPr lang="en-US" sz="2400" dirty="0"/>
              <a:t> </a:t>
            </a:r>
            <a:r>
              <a:rPr lang="en-US" sz="2400" dirty="0" err="1"/>
              <a:t>này</a:t>
            </a:r>
            <a:r>
              <a:rPr lang="en-US" sz="2400" dirty="0"/>
              <a:t> </a:t>
            </a:r>
            <a:r>
              <a:rPr lang="en-US" sz="2400" dirty="0" err="1"/>
              <a:t>trong</a:t>
            </a:r>
            <a:r>
              <a:rPr lang="en-US" sz="2400" dirty="0"/>
              <a:t> </a:t>
            </a:r>
            <a:r>
              <a:rPr lang="en-US" sz="2400" dirty="0" err="1"/>
              <a:t>các</a:t>
            </a:r>
            <a:r>
              <a:rPr lang="en-US" sz="2400" dirty="0"/>
              <a:t> </a:t>
            </a:r>
            <a:r>
              <a:rPr lang="en-US" sz="2400" dirty="0" err="1"/>
              <a:t>năm</a:t>
            </a:r>
            <a:r>
              <a:rPr lang="en-US" sz="2400" dirty="0"/>
              <a:t> 4, 5, </a:t>
            </a:r>
            <a:r>
              <a:rPr lang="en-US" sz="2400" dirty="0" smtClean="0"/>
              <a:t>6</a:t>
            </a:r>
            <a:endParaRPr lang="en-US" sz="2400" dirty="0"/>
          </a:p>
        </p:txBody>
      </p:sp>
    </p:spTree>
    <p:extLst>
      <p:ext uri="{BB962C8B-B14F-4D97-AF65-F5344CB8AC3E}">
        <p14:creationId xmlns:p14="http://schemas.microsoft.com/office/powerpoint/2010/main" val="3653691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vi-VN" sz="4000" dirty="0">
                <a:solidFill>
                  <a:srgbClr val="FF0000"/>
                </a:solidFill>
                <a:latin typeface="+mn-lt"/>
              </a:rPr>
              <a:t>Yêu cầu cơ bản của SVYK </a:t>
            </a:r>
            <a:br>
              <a:rPr lang="vi-VN" sz="4000" dirty="0">
                <a:solidFill>
                  <a:srgbClr val="FF0000"/>
                </a:solidFill>
                <a:latin typeface="+mn-lt"/>
              </a:rPr>
            </a:br>
            <a:r>
              <a:rPr lang="vi-VN" sz="4000" dirty="0">
                <a:solidFill>
                  <a:srgbClr val="FF0000"/>
                </a:solidFill>
                <a:latin typeface="+mn-lt"/>
              </a:rPr>
              <a:t>về lãnh vực Huyết học </a:t>
            </a:r>
            <a:r>
              <a:rPr lang="vi-VN" sz="4000" dirty="0" smtClean="0">
                <a:solidFill>
                  <a:srgbClr val="FF0000"/>
                </a:solidFill>
                <a:latin typeface="+mn-lt"/>
              </a:rPr>
              <a:t>lâm </a:t>
            </a:r>
            <a:r>
              <a:rPr lang="vi-VN" sz="4000" dirty="0">
                <a:solidFill>
                  <a:srgbClr val="FF0000"/>
                </a:solidFill>
                <a:latin typeface="+mn-lt"/>
              </a:rPr>
              <a:t>sàng</a:t>
            </a:r>
            <a:endParaRPr lang="en-US" sz="4000" dirty="0">
              <a:latin typeface="+mn-lt"/>
            </a:endParaRPr>
          </a:p>
        </p:txBody>
      </p:sp>
      <p:sp>
        <p:nvSpPr>
          <p:cNvPr id="3" name="Content Placeholder 2"/>
          <p:cNvSpPr>
            <a:spLocks noGrp="1"/>
          </p:cNvSpPr>
          <p:nvPr>
            <p:ph idx="1"/>
          </p:nvPr>
        </p:nvSpPr>
        <p:spPr/>
        <p:txBody>
          <a:bodyPr>
            <a:normAutofit/>
          </a:bodyPr>
          <a:lstStyle/>
          <a:p>
            <a:pPr>
              <a:lnSpc>
                <a:spcPct val="100000"/>
              </a:lnSpc>
            </a:pPr>
            <a:r>
              <a:rPr lang="vi-VN" sz="2400" dirty="0" smtClean="0"/>
              <a:t>Thực hiện và trình bày được các bước lâm sàng khi tiếp cận bệnh nhân có rối loạn về máu:</a:t>
            </a:r>
            <a:endParaRPr lang="vi-VN" sz="2400" dirty="0"/>
          </a:p>
          <a:p>
            <a:pPr>
              <a:lnSpc>
                <a:spcPct val="100000"/>
              </a:lnSpc>
            </a:pPr>
            <a:r>
              <a:rPr lang="vi-VN" sz="2400" dirty="0" smtClean="0"/>
              <a:t>Liệt khê,chỉ định được các XN về máu, biện luận được các kết quả XN đã cho </a:t>
            </a:r>
            <a:endParaRPr lang="vi-VN" sz="2400" dirty="0"/>
          </a:p>
          <a:p>
            <a:pPr>
              <a:lnSpc>
                <a:spcPct val="100000"/>
              </a:lnSpc>
            </a:pPr>
            <a:r>
              <a:rPr lang="vi-VN" sz="2400" dirty="0" smtClean="0"/>
              <a:t>Chẩn đoán được và điều trị hợp lý các bệnh lý Huyết học thường gặp : Thiếu máu do thiếu sắt, bệnh giảm tiểu cầu, suy tủy xương, rối loạn đông máu và bệnh bạch cầu ác tính- lành tính</a:t>
            </a:r>
          </a:p>
          <a:p>
            <a:pPr>
              <a:lnSpc>
                <a:spcPct val="100000"/>
              </a:lnSpc>
            </a:pPr>
            <a:r>
              <a:rPr lang="vi-VN" sz="2400" dirty="0" smtClean="0"/>
              <a:t>Hoàn thiện và trình bệnh án liên quan các nhóm bệnh lý nêu trên </a:t>
            </a:r>
            <a:endParaRPr lang="en-US" sz="2400" dirty="0"/>
          </a:p>
        </p:txBody>
      </p:sp>
    </p:spTree>
    <p:extLst>
      <p:ext uri="{BB962C8B-B14F-4D97-AF65-F5344CB8AC3E}">
        <p14:creationId xmlns:p14="http://schemas.microsoft.com/office/powerpoint/2010/main" val="1731888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3600" dirty="0" smtClean="0">
                <a:solidFill>
                  <a:srgbClr val="FF0000"/>
                </a:solidFill>
                <a:latin typeface="+mn-lt"/>
              </a:rPr>
              <a:t>Tiếp cận lâm sàng </a:t>
            </a:r>
            <a:br>
              <a:rPr lang="vi-VN" sz="3600" dirty="0" smtClean="0">
                <a:solidFill>
                  <a:srgbClr val="FF0000"/>
                </a:solidFill>
                <a:latin typeface="+mn-lt"/>
              </a:rPr>
            </a:br>
            <a:r>
              <a:rPr lang="vi-VN" sz="3600" dirty="0" smtClean="0">
                <a:solidFill>
                  <a:srgbClr val="FF0000"/>
                </a:solidFill>
                <a:latin typeface="+mn-lt"/>
              </a:rPr>
              <a:t>của bệnh nhân có rối loạn về máu </a:t>
            </a:r>
            <a:endParaRPr lang="en-US" sz="3600" dirty="0">
              <a:solidFill>
                <a:srgbClr val="FF0000"/>
              </a:solidFill>
              <a:latin typeface="+mn-lt"/>
            </a:endParaRPr>
          </a:p>
        </p:txBody>
      </p:sp>
      <p:sp>
        <p:nvSpPr>
          <p:cNvPr id="3" name="Content Placeholder 2"/>
          <p:cNvSpPr>
            <a:spLocks noGrp="1"/>
          </p:cNvSpPr>
          <p:nvPr>
            <p:ph idx="1"/>
          </p:nvPr>
        </p:nvSpPr>
        <p:spPr/>
        <p:txBody>
          <a:bodyPr/>
          <a:lstStyle/>
          <a:p>
            <a:pPr>
              <a:buFont typeface="Wingdings" panose="05000000000000000000" pitchFamily="2" charset="2"/>
              <a:buChar char="§"/>
            </a:pPr>
            <a:r>
              <a:rPr lang="vi-VN" dirty="0" smtClean="0"/>
              <a:t>Mục đích: Khai thác bệnh sữ, tiền sữ chính xác kết hợp với khám lâm sàng cẩn thận là bước căn bản nhất để giúp cho chẩn đoán sớm</a:t>
            </a:r>
          </a:p>
          <a:p>
            <a:pPr>
              <a:buFont typeface="Wingdings" panose="05000000000000000000" pitchFamily="2" charset="2"/>
              <a:buChar char="§"/>
            </a:pPr>
            <a:r>
              <a:rPr lang="vi-VN" dirty="0" smtClean="0"/>
              <a:t>Khai thác bệnh sữ của Bn khi đến khám :</a:t>
            </a:r>
          </a:p>
          <a:p>
            <a:pPr lvl="1">
              <a:buFont typeface="Wingdings" panose="05000000000000000000" pitchFamily="2" charset="2"/>
              <a:buChar char="§"/>
            </a:pPr>
            <a:r>
              <a:rPr lang="vi-VN" dirty="0" smtClean="0"/>
              <a:t>Khai thác được, chính xác </a:t>
            </a:r>
            <a:r>
              <a:rPr lang="vi-VN" b="1" dirty="0" smtClean="0">
                <a:solidFill>
                  <a:srgbClr val="7030A0"/>
                </a:solidFill>
              </a:rPr>
              <a:t>‘’lý do bệnh nhân vào viện’’ </a:t>
            </a:r>
            <a:r>
              <a:rPr lang="vi-VN" b="1" dirty="0" smtClean="0">
                <a:sym typeface="Wingdings" panose="05000000000000000000" pitchFamily="2" charset="2"/>
              </a:rPr>
              <a:t> </a:t>
            </a:r>
            <a:r>
              <a:rPr lang="vi-VN" dirty="0" smtClean="0">
                <a:sym typeface="Wingdings" panose="05000000000000000000" pitchFamily="2" charset="2"/>
              </a:rPr>
              <a:t>gợi ý đến nên bắt đầu khái thác bệnh sữ từ đâu ?</a:t>
            </a:r>
          </a:p>
          <a:p>
            <a:pPr lvl="1">
              <a:buFont typeface="Wingdings" panose="05000000000000000000" pitchFamily="2" charset="2"/>
              <a:buChar char="§"/>
            </a:pPr>
            <a:r>
              <a:rPr lang="vi-VN" dirty="0" smtClean="0">
                <a:sym typeface="Wingdings" panose="05000000000000000000" pitchFamily="2" charset="2"/>
              </a:rPr>
              <a:t>Khai thác triệu chứng của BN dưa trên các nguyên tắc sau :</a:t>
            </a:r>
          </a:p>
          <a:p>
            <a:pPr lvl="2">
              <a:buFont typeface="Wingdings" panose="05000000000000000000" pitchFamily="2" charset="2"/>
              <a:buChar char="§"/>
            </a:pPr>
            <a:r>
              <a:rPr lang="vi-VN" dirty="0">
                <a:sym typeface="Wingdings" panose="05000000000000000000" pitchFamily="2" charset="2"/>
              </a:rPr>
              <a:t>6</a:t>
            </a:r>
            <a:r>
              <a:rPr lang="vi-VN" dirty="0" smtClean="0">
                <a:sym typeface="Wingdings" panose="05000000000000000000" pitchFamily="2" charset="2"/>
              </a:rPr>
              <a:t> thuộc tính của TC: (1) Vị trí trong cơ thể ; (2) Sự khởi phát của TC; (3) Đặc điểm của TC về chất lượng và số lượng ; (4) Trình tự thời gian; (5) yếu tố làm nặng thêm hay giảm đi của TC; (6) Các dấu hiệu khác đi kèm theo ( nếu có) </a:t>
            </a:r>
          </a:p>
          <a:p>
            <a:pPr lvl="2">
              <a:buFont typeface="Wingdings" panose="05000000000000000000" pitchFamily="2" charset="2"/>
              <a:buChar char="§"/>
            </a:pPr>
            <a:r>
              <a:rPr lang="vi-VN" dirty="0" smtClean="0">
                <a:sym typeface="Wingdings" panose="05000000000000000000" pitchFamily="2" charset="2"/>
              </a:rPr>
              <a:t>Tiệu chứng đặc hiệu ( có liên quan ); TC không đặc hiệu ( TC toàn thân ) </a:t>
            </a:r>
            <a:endParaRPr lang="vi-VN" dirty="0">
              <a:sym typeface="Wingdings" panose="05000000000000000000" pitchFamily="2" charset="2"/>
            </a:endParaRPr>
          </a:p>
          <a:p>
            <a:pPr lvl="1">
              <a:buFont typeface="Wingdings" panose="05000000000000000000" pitchFamily="2" charset="2"/>
              <a:buChar char="§"/>
            </a:pPr>
            <a:endParaRPr lang="vi-VN" dirty="0" smtClean="0">
              <a:sym typeface="Wingdings" panose="05000000000000000000" pitchFamily="2" charset="2"/>
            </a:endParaRPr>
          </a:p>
          <a:p>
            <a:pPr lvl="1">
              <a:buFont typeface="Wingdings" panose="05000000000000000000" pitchFamily="2" charset="2"/>
              <a:buChar char="§"/>
            </a:pPr>
            <a:endParaRPr lang="vi-VN" dirty="0">
              <a:sym typeface="Wingdings" panose="05000000000000000000" pitchFamily="2" charset="2"/>
            </a:endParaRPr>
          </a:p>
          <a:p>
            <a:pPr lvl="1">
              <a:buFont typeface="Wingdings" panose="05000000000000000000" pitchFamily="2" charset="2"/>
              <a:buChar char="§"/>
            </a:pPr>
            <a:endParaRPr lang="vi-VN" dirty="0" smtClean="0">
              <a:sym typeface="Wingdings" panose="05000000000000000000" pitchFamily="2" charset="2"/>
            </a:endParaRPr>
          </a:p>
          <a:p>
            <a:pPr lvl="1">
              <a:buFont typeface="Wingdings" panose="05000000000000000000" pitchFamily="2" charset="2"/>
              <a:buChar char="§"/>
            </a:pPr>
            <a:endParaRPr lang="vi-VN" dirty="0" smtClean="0">
              <a:sym typeface="Wingdings" panose="05000000000000000000" pitchFamily="2" charset="2"/>
            </a:endParaRPr>
          </a:p>
          <a:p>
            <a:pPr lvl="1">
              <a:buFont typeface="Wingdings" panose="05000000000000000000" pitchFamily="2" charset="2"/>
              <a:buChar char="§"/>
            </a:pPr>
            <a:endParaRPr lang="vi-VN" dirty="0" smtClean="0">
              <a:solidFill>
                <a:srgbClr val="7030A0"/>
              </a:solidFill>
            </a:endParaRPr>
          </a:p>
          <a:p>
            <a:pPr lvl="1">
              <a:buFont typeface="Wingdings" panose="05000000000000000000" pitchFamily="2" charset="2"/>
              <a:buChar char="§"/>
            </a:pPr>
            <a:endParaRPr lang="en-US" dirty="0"/>
          </a:p>
        </p:txBody>
      </p:sp>
    </p:spTree>
    <p:extLst>
      <p:ext uri="{BB962C8B-B14F-4D97-AF65-F5344CB8AC3E}">
        <p14:creationId xmlns:p14="http://schemas.microsoft.com/office/powerpoint/2010/main" val="21816095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solidFill>
                  <a:srgbClr val="FF0000"/>
                </a:solidFill>
              </a:rPr>
              <a:t>Tiếp cận lâm sàng </a:t>
            </a:r>
            <a:br>
              <a:rPr lang="vi-VN" dirty="0">
                <a:solidFill>
                  <a:srgbClr val="FF0000"/>
                </a:solidFill>
              </a:rPr>
            </a:br>
            <a:r>
              <a:rPr lang="vi-VN" dirty="0">
                <a:solidFill>
                  <a:srgbClr val="FF0000"/>
                </a:solidFill>
              </a:rPr>
              <a:t>của bệnh nhân có rối loạn về máu </a:t>
            </a:r>
            <a:endParaRPr lang="en-US" dirty="0"/>
          </a:p>
        </p:txBody>
      </p:sp>
      <p:sp>
        <p:nvSpPr>
          <p:cNvPr id="3" name="Content Placeholder 2"/>
          <p:cNvSpPr>
            <a:spLocks noGrp="1"/>
          </p:cNvSpPr>
          <p:nvPr>
            <p:ph idx="1"/>
          </p:nvPr>
        </p:nvSpPr>
        <p:spPr/>
        <p:txBody>
          <a:bodyPr/>
          <a:lstStyle/>
          <a:p>
            <a:r>
              <a:rPr lang="vi-VN" dirty="0"/>
              <a:t>Khai thác bệnh sữ của Bn khi đến khám :</a:t>
            </a:r>
          </a:p>
          <a:p>
            <a:pPr lvl="1"/>
            <a:r>
              <a:rPr lang="vi-VN" dirty="0" smtClean="0"/>
              <a:t>Các TC tổng quát : Mệt, sốt, sụt cân, khả năng làm việc của BN ...</a:t>
            </a:r>
          </a:p>
          <a:p>
            <a:pPr lvl="2"/>
            <a:r>
              <a:rPr lang="vi-VN" dirty="0" smtClean="0"/>
              <a:t>Đánh giá tổng trạng của BN : </a:t>
            </a:r>
          </a:p>
          <a:p>
            <a:pPr marL="914400" lvl="2" indent="0">
              <a:buNone/>
            </a:pPr>
            <a:endParaRPr lang="vi-VN" dirty="0"/>
          </a:p>
          <a:p>
            <a:pPr lvl="1"/>
            <a:endParaRPr lang="vi-VN" dirty="0" smtClean="0"/>
          </a:p>
          <a:p>
            <a:pPr lvl="1"/>
            <a:endParaRPr lang="vi-VN" dirty="0"/>
          </a:p>
          <a:p>
            <a:pPr lvl="1"/>
            <a:endParaRPr lang="vi-VN" dirty="0" smtClean="0"/>
          </a:p>
          <a:p>
            <a:pPr lvl="1"/>
            <a:endParaRPr lang="en-US" dirty="0"/>
          </a:p>
        </p:txBody>
      </p:sp>
      <p:pic>
        <p:nvPicPr>
          <p:cNvPr id="4" name="Picture 3"/>
          <p:cNvPicPr>
            <a:picLocks noChangeAspect="1"/>
          </p:cNvPicPr>
          <p:nvPr/>
        </p:nvPicPr>
        <p:blipFill>
          <a:blip r:embed="rId2"/>
          <a:stretch>
            <a:fillRect/>
          </a:stretch>
        </p:blipFill>
        <p:spPr>
          <a:xfrm>
            <a:off x="838200" y="3284621"/>
            <a:ext cx="4102769" cy="2892342"/>
          </a:xfrm>
          <a:prstGeom prst="rect">
            <a:avLst/>
          </a:prstGeom>
          <a:solidFill>
            <a:schemeClr val="accent2"/>
          </a:solidFill>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838200" y="6311900"/>
            <a:ext cx="3974526" cy="369332"/>
          </a:xfrm>
          <a:prstGeom prst="rect">
            <a:avLst/>
          </a:prstGeom>
          <a:noFill/>
        </p:spPr>
        <p:txBody>
          <a:bodyPr wrap="square" rtlCol="0">
            <a:spAutoFit/>
          </a:bodyPr>
          <a:lstStyle/>
          <a:p>
            <a:pPr algn="ctr"/>
            <a:r>
              <a:rPr lang="vi-VN" dirty="0" smtClean="0"/>
              <a:t>Karnofsky score </a:t>
            </a:r>
            <a:endParaRPr lang="en-US" dirty="0"/>
          </a:p>
        </p:txBody>
      </p:sp>
      <p:pic>
        <p:nvPicPr>
          <p:cNvPr id="6" name="Picture 5"/>
          <p:cNvPicPr>
            <a:picLocks noChangeAspect="1"/>
          </p:cNvPicPr>
          <p:nvPr/>
        </p:nvPicPr>
        <p:blipFill>
          <a:blip r:embed="rId3"/>
          <a:stretch>
            <a:fillRect/>
          </a:stretch>
        </p:blipFill>
        <p:spPr>
          <a:xfrm>
            <a:off x="5523863" y="2783404"/>
            <a:ext cx="5247042" cy="3713162"/>
          </a:xfrm>
          <a:prstGeom prst="rect">
            <a:avLst/>
          </a:prstGeom>
        </p:spPr>
      </p:pic>
      <p:sp>
        <p:nvSpPr>
          <p:cNvPr id="7" name="TextBox 6"/>
          <p:cNvSpPr txBox="1"/>
          <p:nvPr/>
        </p:nvSpPr>
        <p:spPr>
          <a:xfrm>
            <a:off x="6214310" y="6193758"/>
            <a:ext cx="3866147" cy="369332"/>
          </a:xfrm>
          <a:prstGeom prst="rect">
            <a:avLst/>
          </a:prstGeom>
          <a:noFill/>
        </p:spPr>
        <p:txBody>
          <a:bodyPr wrap="square" rtlCol="0">
            <a:spAutoFit/>
          </a:bodyPr>
          <a:lstStyle/>
          <a:p>
            <a:pPr algn="ctr"/>
            <a:r>
              <a:rPr lang="vi-VN" dirty="0" smtClean="0"/>
              <a:t>ECOG score </a:t>
            </a:r>
            <a:endParaRPr lang="en-US" dirty="0"/>
          </a:p>
        </p:txBody>
      </p:sp>
    </p:spTree>
    <p:extLst>
      <p:ext uri="{BB962C8B-B14F-4D97-AF65-F5344CB8AC3E}">
        <p14:creationId xmlns:p14="http://schemas.microsoft.com/office/powerpoint/2010/main" val="7649765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solidFill>
                  <a:srgbClr val="FF0000"/>
                </a:solidFill>
              </a:rPr>
              <a:t>Tiếp cận lâm sàng </a:t>
            </a:r>
            <a:br>
              <a:rPr lang="vi-VN" dirty="0">
                <a:solidFill>
                  <a:srgbClr val="FF0000"/>
                </a:solidFill>
              </a:rPr>
            </a:br>
            <a:r>
              <a:rPr lang="vi-VN" dirty="0">
                <a:solidFill>
                  <a:srgbClr val="FF0000"/>
                </a:solidFill>
              </a:rPr>
              <a:t>của bệnh nhân có rối loạn về máu </a:t>
            </a:r>
            <a:endParaRPr lang="en-US" dirty="0"/>
          </a:p>
        </p:txBody>
      </p:sp>
      <p:sp>
        <p:nvSpPr>
          <p:cNvPr id="3" name="Content Placeholder 2"/>
          <p:cNvSpPr>
            <a:spLocks noGrp="1"/>
          </p:cNvSpPr>
          <p:nvPr>
            <p:ph idx="1"/>
          </p:nvPr>
        </p:nvSpPr>
        <p:spPr/>
        <p:txBody>
          <a:bodyPr/>
          <a:lstStyle/>
          <a:p>
            <a:r>
              <a:rPr lang="vi-VN" dirty="0"/>
              <a:t>Khai thác bệnh sữ của Bn khi đến khám :</a:t>
            </a:r>
          </a:p>
          <a:p>
            <a:pPr lvl="1"/>
            <a:r>
              <a:rPr lang="vi-VN" dirty="0" smtClean="0"/>
              <a:t>Các TC có liên quan:</a:t>
            </a:r>
          </a:p>
          <a:p>
            <a:pPr lvl="2"/>
            <a:r>
              <a:rPr lang="vi-VN" dirty="0" smtClean="0"/>
              <a:t>TC liên quan thiếu máu: giảm khả năng vận động, da xanh nhạt khi vận động, khó thở và tức ngực khi gắng sức, phù 2 bên mắc cá chân ...</a:t>
            </a:r>
          </a:p>
          <a:p>
            <a:pPr lvl="2"/>
            <a:r>
              <a:rPr lang="vi-VN" dirty="0" smtClean="0"/>
              <a:t>TC liên quan giảm BC hạt như dễ viêm loét lập lại vùng miệng, nhiễm trùng da và hầu họng </a:t>
            </a:r>
          </a:p>
          <a:p>
            <a:pPr lvl="2"/>
            <a:r>
              <a:rPr lang="vi-VN" dirty="0" smtClean="0"/>
              <a:t>TC liên quan đến chảy máu : vết bầm tự nhiên ngoài da; nổi rash; rong kinh; chảy máu mũi- miệng không cầm </a:t>
            </a:r>
          </a:p>
          <a:p>
            <a:pPr lvl="2"/>
            <a:r>
              <a:rPr lang="vi-VN" dirty="0" smtClean="0"/>
              <a:t>TC liên quan đến giải phẩu học : Bụng to- chướng liên quan lách to, gan to, hạch to gây chèn ép. Dấu hiệu TK khu trú : TK sọ ( liệt mặt, liệt TK thị giác, liệt BQ...)</a:t>
            </a:r>
          </a:p>
          <a:p>
            <a:pPr lvl="2"/>
            <a:r>
              <a:rPr lang="vi-VN" dirty="0" smtClean="0"/>
              <a:t>Các TC B liên quan đến bệnh lý ác tính </a:t>
            </a:r>
          </a:p>
          <a:p>
            <a:pPr marL="914400" lvl="2" indent="0">
              <a:buNone/>
            </a:pPr>
            <a:endParaRPr lang="vi-VN" dirty="0"/>
          </a:p>
          <a:p>
            <a:pPr lvl="1"/>
            <a:endParaRPr lang="vi-VN" dirty="0" smtClean="0"/>
          </a:p>
          <a:p>
            <a:pPr lvl="1"/>
            <a:endParaRPr lang="vi-VN" dirty="0"/>
          </a:p>
          <a:p>
            <a:pPr lvl="1"/>
            <a:endParaRPr lang="vi-VN" dirty="0" smtClean="0"/>
          </a:p>
          <a:p>
            <a:pPr lvl="1"/>
            <a:endParaRPr lang="en-US" dirty="0"/>
          </a:p>
        </p:txBody>
      </p:sp>
      <p:pic>
        <p:nvPicPr>
          <p:cNvPr id="8" name="Picture 7"/>
          <p:cNvPicPr>
            <a:picLocks noChangeAspect="1"/>
          </p:cNvPicPr>
          <p:nvPr/>
        </p:nvPicPr>
        <p:blipFill>
          <a:blip r:embed="rId2"/>
          <a:stretch>
            <a:fillRect/>
          </a:stretch>
        </p:blipFill>
        <p:spPr>
          <a:xfrm>
            <a:off x="1244599" y="2375429"/>
            <a:ext cx="10219267" cy="3712105"/>
          </a:xfrm>
          <a:prstGeom prst="round2DiagRect">
            <a:avLst>
              <a:gd name="adj1" fmla="val 16667"/>
              <a:gd name="adj2" fmla="val 0"/>
            </a:avLst>
          </a:prstGeom>
          <a:ln w="88900" cap="sq">
            <a:solidFill>
              <a:schemeClr val="accent1"/>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4146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D0A81B45C58BB469806CBBEAA986640" ma:contentTypeVersion="4" ma:contentTypeDescription="Create a new document." ma:contentTypeScope="" ma:versionID="2687ead26c915b5bcf3e83be800cba9b">
  <xsd:schema xmlns:xsd="http://www.w3.org/2001/XMLSchema" xmlns:xs="http://www.w3.org/2001/XMLSchema" xmlns:p="http://schemas.microsoft.com/office/2006/metadata/properties" xmlns:ns2="ca947ec5-bbb7-443a-98b8-b2afcef306fe" targetNamespace="http://schemas.microsoft.com/office/2006/metadata/properties" ma:root="true" ma:fieldsID="a38507e951dda72d9142f35ef1c8ed5a" ns2:_="">
    <xsd:import namespace="ca947ec5-bbb7-443a-98b8-b2afcef306f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947ec5-bbb7-443a-98b8-b2afcef306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2A69194-5958-4F15-85FE-12FDFAC77B85}"/>
</file>

<file path=customXml/itemProps2.xml><?xml version="1.0" encoding="utf-8"?>
<ds:datastoreItem xmlns:ds="http://schemas.openxmlformats.org/officeDocument/2006/customXml" ds:itemID="{AC20E1B0-FF56-40C1-ADCC-3E2020BCBB89}"/>
</file>

<file path=customXml/itemProps3.xml><?xml version="1.0" encoding="utf-8"?>
<ds:datastoreItem xmlns:ds="http://schemas.openxmlformats.org/officeDocument/2006/customXml" ds:itemID="{E7CF4966-5B7E-492B-BD06-7C3B41FD3630}"/>
</file>

<file path=docProps/app.xml><?xml version="1.0" encoding="utf-8"?>
<Properties xmlns="http://schemas.openxmlformats.org/officeDocument/2006/extended-properties" xmlns:vt="http://schemas.openxmlformats.org/officeDocument/2006/docPropsVTypes">
  <TotalTime>10150</TotalTime>
  <Words>3803</Words>
  <Application>Microsoft Office PowerPoint</Application>
  <PresentationFormat>Widescreen</PresentationFormat>
  <Paragraphs>371</Paragraphs>
  <Slides>47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ＭＳ Ｐゴシック</vt:lpstr>
      <vt:lpstr>Arial</vt:lpstr>
      <vt:lpstr>Calibri</vt:lpstr>
      <vt:lpstr>Calibri Light</vt:lpstr>
      <vt:lpstr>Courier New</vt:lpstr>
      <vt:lpstr>Tahoma</vt:lpstr>
      <vt:lpstr>Times New Roman</vt:lpstr>
      <vt:lpstr>Wingdings</vt:lpstr>
      <vt:lpstr>Office Theme</vt:lpstr>
      <vt:lpstr>Tiếp cận bệnh nhân có  rối loạn về máu </vt:lpstr>
      <vt:lpstr>Mục tiêu bài giảng </vt:lpstr>
      <vt:lpstr>Nội dung trình bày </vt:lpstr>
      <vt:lpstr>Giới thiệu về Huyết học và các bệnh lý liên quan </vt:lpstr>
      <vt:lpstr>Yêu cầu cơ bản của SVYK  về lãnh vực Huyết học tiền lâm sàng </vt:lpstr>
      <vt:lpstr>Yêu cầu cơ bản của SVYK  về lãnh vực Huyết học lâm sàng</vt:lpstr>
      <vt:lpstr>Tiếp cận lâm sàng  của bệnh nhân có rối loạn về máu </vt:lpstr>
      <vt:lpstr>Tiếp cận lâm sàng  của bệnh nhân có rối loạn về máu </vt:lpstr>
      <vt:lpstr>Tiếp cận lâm sàng  của bệnh nhân có rối loạn về máu </vt:lpstr>
      <vt:lpstr>Tiếp cận lâm sàng  của bệnh nhân có rối loạn về máu </vt:lpstr>
      <vt:lpstr>Tiếp cận lâm sàng  của bệnh nhân có rối loạn về máu </vt:lpstr>
      <vt:lpstr>Tiếp cận lâm sàng  của bệnh nhân có rối loạn về máu </vt:lpstr>
      <vt:lpstr>Tiếp cận các xét nghiệm  trong chẩn đoán bệnh lý huyết học </vt:lpstr>
      <vt:lpstr>Các xét nghiệm cơ bản trong  chẩn đoán ban đầu các rối loạn về máu </vt:lpstr>
      <vt:lpstr>Xét nghiệm khảo sát các dòng TBM </vt:lpstr>
      <vt:lpstr>Ví dụ : đánh giá tình trạng thiếu máu </vt:lpstr>
      <vt:lpstr>PowerPoint Presentation</vt:lpstr>
      <vt:lpstr>PowerPoint Presentation</vt:lpstr>
      <vt:lpstr>Hồng cầu lưới ( Reticulocyte )</vt:lpstr>
      <vt:lpstr>Đếm tiểu cầu tự động và phết máu ngoại biên </vt:lpstr>
      <vt:lpstr>IPF ( Immature Platelet Fraction)</vt:lpstr>
      <vt:lpstr>PowerPoint Presentation</vt:lpstr>
      <vt:lpstr>Các xét nghiệm đông máu cổ điển</vt:lpstr>
      <vt:lpstr>Các xét nghiệm chuyên biệt trong Huyết học </vt:lpstr>
      <vt:lpstr>Các xét nghiệm chuyên biệt trong Huyết học </vt:lpstr>
      <vt:lpstr>Flow Cytometry ( Đếm tế bào dòng chảy)</vt:lpstr>
      <vt:lpstr>Flow Cytometry ( Đếm tế bào dòng chảy)</vt:lpstr>
      <vt:lpstr>Kết quả của Flow Cytometry</vt:lpstr>
      <vt:lpstr>PowerPoint Presentation</vt:lpstr>
      <vt:lpstr>PowerPoint Presentation</vt:lpstr>
      <vt:lpstr>PowerPoint Presentation</vt:lpstr>
      <vt:lpstr>PowerPoint Presentation</vt:lpstr>
      <vt:lpstr>Bệnh án Huyết học </vt:lpstr>
      <vt:lpstr>Cấu trúc bệnh án Huyết học</vt:lpstr>
      <vt:lpstr>Cấu trúc bệnh án Huyết học</vt:lpstr>
      <vt:lpstr>Cấu trúc bệnh án Huyết học</vt:lpstr>
      <vt:lpstr>Cấu trúc bệnh án Huyết học</vt:lpstr>
      <vt:lpstr>Cấu trúc bệnh án Huyết học</vt:lpstr>
      <vt:lpstr>Cấu trúc bệnh án Huyết học</vt:lpstr>
      <vt:lpstr>Cấu trúc bệnh án Huyết học</vt:lpstr>
      <vt:lpstr>Cấu trúc bệnh án Huyết học</vt:lpstr>
      <vt:lpstr>Cấu trúc bệnh án Huyết học</vt:lpstr>
      <vt:lpstr>Cấu trúc bệnh án Huyết học</vt:lpstr>
      <vt:lpstr>Cấu trúc bệnh án Huyết học</vt:lpstr>
      <vt:lpstr>Cấu trúc bệnh án Huyết học</vt:lpstr>
      <vt:lpstr>Kết luận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Tiếp cận bệnh nhân có  rối loạn về máu</dc:title>
  <dc:creator>Ms Thu</dc:creator>
  <cp:lastModifiedBy>User</cp:lastModifiedBy>
  <cp:revision>59</cp:revision>
  <dcterms:created xsi:type="dcterms:W3CDTF">2020-03-28T11:11:16Z</dcterms:created>
  <dcterms:modified xsi:type="dcterms:W3CDTF">2021-05-31T02:42:19Z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0x0101001D0A81B45C58BB469806CBBEAA986640</vt:lpwstr>
  </property>
</Properties>
</file>